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1" r:id="rId1"/>
  </p:sldMasterIdLst>
  <p:notesMasterIdLst>
    <p:notesMasterId r:id="rId74"/>
  </p:notesMasterIdLst>
  <p:handoutMasterIdLst>
    <p:handoutMasterId r:id="rId75"/>
  </p:handoutMasterIdLst>
  <p:sldIdLst>
    <p:sldId id="289" r:id="rId2"/>
    <p:sldId id="257" r:id="rId3"/>
    <p:sldId id="285" r:id="rId4"/>
    <p:sldId id="323" r:id="rId5"/>
    <p:sldId id="330" r:id="rId6"/>
    <p:sldId id="331" r:id="rId7"/>
    <p:sldId id="325" r:id="rId8"/>
    <p:sldId id="363" r:id="rId9"/>
    <p:sldId id="366" r:id="rId10"/>
    <p:sldId id="365" r:id="rId11"/>
    <p:sldId id="367" r:id="rId12"/>
    <p:sldId id="324" r:id="rId13"/>
    <p:sldId id="328" r:id="rId14"/>
    <p:sldId id="332" r:id="rId15"/>
    <p:sldId id="341" r:id="rId16"/>
    <p:sldId id="342" r:id="rId17"/>
    <p:sldId id="343" r:id="rId18"/>
    <p:sldId id="362" r:id="rId19"/>
    <p:sldId id="344" r:id="rId20"/>
    <p:sldId id="345" r:id="rId21"/>
    <p:sldId id="346" r:id="rId22"/>
    <p:sldId id="347" r:id="rId23"/>
    <p:sldId id="348" r:id="rId24"/>
    <p:sldId id="349" r:id="rId25"/>
    <p:sldId id="350" r:id="rId26"/>
    <p:sldId id="351" r:id="rId27"/>
    <p:sldId id="352" r:id="rId28"/>
    <p:sldId id="313" r:id="rId29"/>
    <p:sldId id="312" r:id="rId30"/>
    <p:sldId id="353" r:id="rId31"/>
    <p:sldId id="329" r:id="rId32"/>
    <p:sldId id="300" r:id="rId33"/>
    <p:sldId id="258" r:id="rId34"/>
    <p:sldId id="266" r:id="rId35"/>
    <p:sldId id="355" r:id="rId36"/>
    <p:sldId id="301" r:id="rId37"/>
    <p:sldId id="309" r:id="rId38"/>
    <p:sldId id="356" r:id="rId39"/>
    <p:sldId id="302" r:id="rId40"/>
    <p:sldId id="283" r:id="rId41"/>
    <p:sldId id="317" r:id="rId42"/>
    <p:sldId id="318" r:id="rId43"/>
    <p:sldId id="292" r:id="rId44"/>
    <p:sldId id="287" r:id="rId45"/>
    <p:sldId id="321" r:id="rId46"/>
    <p:sldId id="297" r:id="rId47"/>
    <p:sldId id="310" r:id="rId48"/>
    <p:sldId id="311" r:id="rId49"/>
    <p:sldId id="296" r:id="rId50"/>
    <p:sldId id="294" r:id="rId51"/>
    <p:sldId id="298" r:id="rId52"/>
    <p:sldId id="358" r:id="rId53"/>
    <p:sldId id="359" r:id="rId54"/>
    <p:sldId id="360" r:id="rId55"/>
    <p:sldId id="282" r:id="rId56"/>
    <p:sldId id="314" r:id="rId57"/>
    <p:sldId id="320" r:id="rId58"/>
    <p:sldId id="299" r:id="rId59"/>
    <p:sldId id="319" r:id="rId60"/>
    <p:sldId id="361" r:id="rId61"/>
    <p:sldId id="303" r:id="rId62"/>
    <p:sldId id="284" r:id="rId63"/>
    <p:sldId id="308" r:id="rId64"/>
    <p:sldId id="354" r:id="rId65"/>
    <p:sldId id="276" r:id="rId66"/>
    <p:sldId id="322" r:id="rId67"/>
    <p:sldId id="369" r:id="rId68"/>
    <p:sldId id="370" r:id="rId69"/>
    <p:sldId id="371" r:id="rId70"/>
    <p:sldId id="368" r:id="rId71"/>
    <p:sldId id="372" r:id="rId72"/>
    <p:sldId id="373" r:id="rId7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189"/>
    <a:srgbClr val="0F02BE"/>
    <a:srgbClr val="004578"/>
    <a:srgbClr val="FFCB97"/>
    <a:srgbClr val="FFE4C9"/>
    <a:srgbClr val="FFCC99"/>
    <a:srgbClr val="017277"/>
    <a:srgbClr val="007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3859" autoAdjust="0"/>
  </p:normalViewPr>
  <p:slideViewPr>
    <p:cSldViewPr snapToGrid="0" snapToObjects="1">
      <p:cViewPr varScale="1">
        <p:scale>
          <a:sx n="78" d="100"/>
          <a:sy n="78" d="100"/>
        </p:scale>
        <p:origin x="1134" y="72"/>
      </p:cViewPr>
      <p:guideLst>
        <p:guide orient="horz" pos="1620"/>
        <p:guide pos="2880"/>
      </p:guideLst>
    </p:cSldViewPr>
  </p:slideViewPr>
  <p:outlineViewPr>
    <p:cViewPr>
      <p:scale>
        <a:sx n="33" d="100"/>
        <a:sy n="33" d="100"/>
      </p:scale>
      <p:origin x="0" y="-17194"/>
    </p:cViewPr>
  </p:outlineViewPr>
  <p:notesTextViewPr>
    <p:cViewPr>
      <p:scale>
        <a:sx n="1" d="1"/>
        <a:sy n="1" d="1"/>
      </p:scale>
      <p:origin x="0" y="0"/>
    </p:cViewPr>
  </p:notesTextViewPr>
  <p:sorterViewPr>
    <p:cViewPr>
      <p:scale>
        <a:sx n="100" d="100"/>
        <a:sy n="100" d="100"/>
      </p:scale>
      <p:origin x="0" y="-9518"/>
    </p:cViewPr>
  </p:sorterViewPr>
  <p:notesViewPr>
    <p:cSldViewPr snapToGrid="0" snapToObjects="1">
      <p:cViewPr>
        <p:scale>
          <a:sx n="100" d="100"/>
          <a:sy n="100" d="100"/>
        </p:scale>
        <p:origin x="2323" y="-9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9336DD-262B-E1F0-FE8B-5035891CC3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237E9A8-C97B-2359-FFDE-C97468402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75F8E6-133B-4A22-9558-9C5B0DF25D74}" type="datetimeFigureOut">
              <a:rPr lang="en-US"/>
              <a:pPr>
                <a:defRPr/>
              </a:pPr>
              <a:t>5/28/2024</a:t>
            </a:fld>
            <a:endParaRPr lang="en-US"/>
          </a:p>
        </p:txBody>
      </p:sp>
      <p:sp>
        <p:nvSpPr>
          <p:cNvPr id="4" name="Footer Placeholder 3">
            <a:extLst>
              <a:ext uri="{FF2B5EF4-FFF2-40B4-BE49-F238E27FC236}">
                <a16:creationId xmlns:a16="http://schemas.microsoft.com/office/drawing/2014/main" id="{50ABE2B2-047E-085F-43DE-149BB09123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953CB68-653B-02F9-9365-EDF9F2323F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21F71C8-B6EC-4EE9-9FC8-0630AF193F1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F41CCC-8A6F-FCEA-9090-6835F8B98E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6601136-C83F-A0E6-329E-D954648EEB6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821B421-0880-4396-9B5A-C8803D099155}" type="datetimeFigureOut">
              <a:rPr lang="en-US"/>
              <a:pPr>
                <a:defRPr/>
              </a:pPr>
              <a:t>5/28/2024</a:t>
            </a:fld>
            <a:endParaRPr lang="en-US"/>
          </a:p>
        </p:txBody>
      </p:sp>
      <p:sp>
        <p:nvSpPr>
          <p:cNvPr id="4" name="Slide Image Placeholder 3">
            <a:extLst>
              <a:ext uri="{FF2B5EF4-FFF2-40B4-BE49-F238E27FC236}">
                <a16:creationId xmlns:a16="http://schemas.microsoft.com/office/drawing/2014/main" id="{85F9F64A-3E86-5A40-74E1-6FCBD253CE7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F8D900A-5CE4-08E6-FD50-2B697A37D0E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F915-AE05-7285-EC4E-B1FE9557B95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7E9ADFE-E899-C85D-C357-7733630AE9B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5AC4A02-5F44-4936-82AC-52B322A9A60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ontrolglobal.com/articles/2016/continuous-improvement-of-continuous-processe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controlglobal.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nertechnix.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80B3799-7716-CA23-07A7-B0E73E255F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E7B93A5-4264-AD31-FA45-F878262F2A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BF7A0C9C-56DB-13C7-A8A3-120730A14217}"/>
              </a:ext>
            </a:extLst>
          </p:cNvPr>
          <p:cNvSpPr>
            <a:spLocks noGrp="1"/>
          </p:cNvSpPr>
          <p:nvPr>
            <p:ph type="sldNum" sz="quarter" idx="5"/>
          </p:nvPr>
        </p:nvSpPr>
        <p:spPr/>
        <p:txBody>
          <a:bodyPr/>
          <a:lstStyle/>
          <a:p>
            <a:pPr>
              <a:defRPr/>
            </a:pPr>
            <a:fld id="{C0B22928-1811-48D1-8CAA-D1ED28CACCD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B8F6E45-5AAB-FEF7-0BB0-282C3E69E4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7CB6884-9DD0-61E7-369F-C47469C60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A946D657-FBB2-201F-D5EE-1C25506939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B741266C-94B2-47E8-BA0E-F677710E2302}" type="slidenum">
              <a:rPr lang="en-US" altLang="en-US" sz="1200" smtClean="0">
                <a:solidFill>
                  <a:srgbClr val="000000"/>
                </a:solidFill>
                <a:latin typeface="Calibri" panose="020F0502020204030204" pitchFamily="34" charset="0"/>
              </a:rPr>
              <a:pPr fontAlgn="base">
                <a:spcBef>
                  <a:spcPct val="0"/>
                </a:spcBef>
                <a:spcAft>
                  <a:spcPct val="0"/>
                </a:spcAft>
              </a:pPr>
              <a:t>11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7E9992E-0DDE-3996-BE42-EAD87B2D81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87433AD-995C-AF4D-E8E8-306DB623983C}"/>
              </a:ext>
            </a:extLst>
          </p:cNvPr>
          <p:cNvSpPr>
            <a:spLocks noGrp="1"/>
          </p:cNvSpPr>
          <p:nvPr>
            <p:ph type="body" idx="1"/>
          </p:nvPr>
        </p:nvSpPr>
        <p:spPr/>
        <p:txBody>
          <a:bodyPr/>
          <a:lstStyle/>
          <a:p>
            <a:pPr>
              <a:defRPr/>
            </a:pPr>
            <a:r>
              <a:rPr lang="en-US" dirty="0"/>
              <a:t>I will attempt to </a:t>
            </a:r>
            <a:r>
              <a:rPr lang="en-US" b="1" u="sng" dirty="0"/>
              <a:t>describe the several mill operations within a typical mill</a:t>
            </a:r>
            <a:r>
              <a:rPr lang="en-US" dirty="0"/>
              <a:t> to reveal:</a:t>
            </a:r>
          </a:p>
          <a:p>
            <a:pPr marL="228600" indent="-228600">
              <a:buFontTx/>
              <a:buAutoNum type="arabicParenR"/>
              <a:defRPr/>
            </a:pPr>
            <a:r>
              <a:rPr lang="en-US" dirty="0"/>
              <a:t>the </a:t>
            </a:r>
            <a:r>
              <a:rPr lang="en-US" b="1" u="sng" dirty="0"/>
              <a:t>readiness</a:t>
            </a:r>
            <a:r>
              <a:rPr lang="en-US" dirty="0"/>
              <a:t> of the industry sector to </a:t>
            </a:r>
            <a:r>
              <a:rPr lang="en-US" b="1" u="sng" dirty="0"/>
              <a:t>move toward autonomy</a:t>
            </a:r>
          </a:p>
          <a:p>
            <a:pPr>
              <a:defRPr/>
            </a:pPr>
            <a:r>
              <a:rPr lang="en-US" dirty="0"/>
              <a:t>2) the </a:t>
            </a:r>
            <a:r>
              <a:rPr lang="en-US" b="1" u="sng" dirty="0"/>
              <a:t>incentive</a:t>
            </a:r>
            <a:r>
              <a:rPr lang="en-US" dirty="0"/>
              <a:t> for industry to do so</a:t>
            </a:r>
          </a:p>
          <a:p>
            <a:pPr>
              <a:defRPr/>
            </a:pPr>
            <a:r>
              <a:rPr lang="en-US" dirty="0"/>
              <a:t>3) the steps needed to indicate the stages of parts that </a:t>
            </a:r>
            <a:r>
              <a:rPr lang="en-US" b="1" u="sng" dirty="0"/>
              <a:t>need to be proved or validated before going 100%,</a:t>
            </a:r>
            <a:r>
              <a:rPr lang="en-US" dirty="0"/>
              <a:t> and </a:t>
            </a:r>
          </a:p>
          <a:p>
            <a:pPr>
              <a:defRPr/>
            </a:pPr>
            <a:r>
              <a:rPr lang="en-US" dirty="0"/>
              <a:t>4) the technical </a:t>
            </a:r>
            <a:r>
              <a:rPr lang="en-US" b="1" u="sng" dirty="0"/>
              <a:t>problems that need to be solved </a:t>
            </a:r>
            <a:r>
              <a:rPr lang="en-US" dirty="0"/>
              <a:t>(to provide guidance for the research community).</a:t>
            </a:r>
          </a:p>
        </p:txBody>
      </p:sp>
      <p:sp>
        <p:nvSpPr>
          <p:cNvPr id="41988" name="Slide Number Placeholder 3">
            <a:extLst>
              <a:ext uri="{FF2B5EF4-FFF2-40B4-BE49-F238E27FC236}">
                <a16:creationId xmlns:a16="http://schemas.microsoft.com/office/drawing/2014/main" id="{B51BC264-7A4D-F71C-E7E8-A20CC5DD6E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A3CA68A-025C-4CC2-9EB8-4EC45C554C99}" type="slidenum">
              <a:rPr lang="en-US" altLang="en-US" sz="1200" smtClean="0">
                <a:latin typeface="Calibri" panose="020F0502020204030204" pitchFamily="34" charset="0"/>
              </a:rPr>
              <a:pPr fontAlgn="base">
                <a:spcBef>
                  <a:spcPct val="0"/>
                </a:spcBef>
                <a:spcAft>
                  <a:spcPct val="0"/>
                </a:spcAft>
              </a:pPr>
              <a:t>12</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D69B0AB-52D1-006A-0AAA-F8EC5451F9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DFDB0BB-4FF3-DF2F-8633-AF5A9BDCAA95}"/>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The concept is that a Digital Twin (“the Virtual mill”) can provide an Autonomous mill of the Future.</a:t>
            </a:r>
          </a:p>
          <a:p>
            <a:pPr marL="171450" indent="-171450">
              <a:buFont typeface="Arial" panose="020B0604020202020204" pitchFamily="34" charset="0"/>
              <a:buChar char="•"/>
              <a:defRPr/>
            </a:pPr>
            <a:r>
              <a:rPr lang="en-US" altLang="en-US" dirty="0"/>
              <a:t>Certainly this vision seems part of the Industry 4.0 vision, and Yokogawa just published their survey findings related to autonomous operation.  </a:t>
            </a:r>
          </a:p>
          <a:p>
            <a:pPr>
              <a:defRPr/>
            </a:pPr>
            <a:endParaRPr lang="en-US" altLang="en-US" dirty="0"/>
          </a:p>
          <a:p>
            <a:pPr>
              <a:defRPr/>
            </a:pPr>
            <a:r>
              <a:rPr lang="en-US" altLang="en-US" dirty="0"/>
              <a:t>Three Requirements of a Digital Twin:</a:t>
            </a:r>
          </a:p>
          <a:p>
            <a:pPr marL="228600" indent="-228600">
              <a:buFont typeface="+mj-lt"/>
              <a:buAutoNum type="arabicPeriod"/>
              <a:defRPr/>
            </a:pPr>
            <a:r>
              <a:rPr lang="en-US" altLang="en-US" dirty="0"/>
              <a:t>Intelligent blocks</a:t>
            </a:r>
          </a:p>
          <a:p>
            <a:pPr marL="228600" indent="-228600">
              <a:buFont typeface="+mj-lt"/>
              <a:buAutoNum type="arabicPeriod"/>
              <a:defRPr/>
            </a:pPr>
            <a:r>
              <a:rPr lang="en-US" altLang="en-US" dirty="0"/>
              <a:t>Database		</a:t>
            </a:r>
            <a:r>
              <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rPr>
              <a:t>“Cross-Reference Database” - </a:t>
            </a:r>
            <a:r>
              <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rPr>
              <a:t>Mapping of DCS/Digital Twin inputs and outputs (I/O Mapping) at the </a:t>
            </a:r>
            <a:r>
              <a:rPr lang="en-US" dirty="0"/>
              <a:t>Staging the DCS and the Digital Twin – Step 1</a:t>
            </a:r>
            <a:endPar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28600" indent="-228600">
              <a:buFont typeface="+mj-lt"/>
              <a:buAutoNum type="arabicPeriod"/>
              <a:defRPr/>
            </a:pPr>
            <a:r>
              <a:rPr lang="en-US" altLang="en-US" dirty="0"/>
              <a:t>Communication</a:t>
            </a:r>
          </a:p>
          <a:p>
            <a:pPr>
              <a:defRPr/>
            </a:pPr>
            <a:endParaRPr lang="en-US" altLang="en-US" dirty="0"/>
          </a:p>
        </p:txBody>
      </p:sp>
      <p:sp>
        <p:nvSpPr>
          <p:cNvPr id="44036" name="Slide Number Placeholder 3">
            <a:extLst>
              <a:ext uri="{FF2B5EF4-FFF2-40B4-BE49-F238E27FC236}">
                <a16:creationId xmlns:a16="http://schemas.microsoft.com/office/drawing/2014/main" id="{3EEB4A7D-F33E-77AB-9380-A2035E3EC7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557E212C-3D99-4E6B-BA4C-71144D35CB7A}" type="slidenum">
              <a:rPr lang="en-US" altLang="en-US" sz="1200" smtClean="0">
                <a:latin typeface="Calibri" panose="020F0502020204030204" pitchFamily="34" charset="0"/>
              </a:rPr>
              <a:pPr fontAlgn="base">
                <a:spcBef>
                  <a:spcPct val="0"/>
                </a:spcBef>
                <a:spcAft>
                  <a:spcPct val="0"/>
                </a:spcAft>
              </a:pPr>
              <a:t>13</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10326965-6AAD-6F86-88C0-0F3FFC8522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90F483E-FC50-C9E1-A09C-10F096442A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p:txBody>
      </p:sp>
      <p:sp>
        <p:nvSpPr>
          <p:cNvPr id="46084" name="Slide Number Placeholder 3">
            <a:extLst>
              <a:ext uri="{FF2B5EF4-FFF2-40B4-BE49-F238E27FC236}">
                <a16:creationId xmlns:a16="http://schemas.microsoft.com/office/drawing/2014/main" id="{6323A057-A5F3-ABBD-4AEE-1B1FAD6BBF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16E90AF-CCCC-40E7-833E-0C38C68969B7}" type="slidenum">
              <a:rPr lang="en-US" altLang="en-US" sz="1200" smtClean="0">
                <a:latin typeface="Calibri" panose="020F0502020204030204" pitchFamily="34" charset="0"/>
              </a:rPr>
              <a:pPr fontAlgn="base">
                <a:spcBef>
                  <a:spcPct val="0"/>
                </a:spcBef>
                <a:spcAft>
                  <a:spcPct val="0"/>
                </a:spcAft>
              </a:pPr>
              <a:t>14</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84294F2-0B12-F8F8-6F02-293A0C612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8EA0D07-7542-3326-B8E5-9860242B26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Five features of the Virtual mill</a:t>
            </a:r>
          </a:p>
        </p:txBody>
      </p:sp>
      <p:sp>
        <p:nvSpPr>
          <p:cNvPr id="48132" name="Slide Number Placeholder 3">
            <a:extLst>
              <a:ext uri="{FF2B5EF4-FFF2-40B4-BE49-F238E27FC236}">
                <a16:creationId xmlns:a16="http://schemas.microsoft.com/office/drawing/2014/main" id="{649C7BE4-B885-C1B0-088B-E7622B61BA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7B45FE9B-7237-4E5F-A085-3BCFCA774C0F}" type="slidenum">
              <a:rPr lang="en-US" altLang="en-US" sz="1200" smtClean="0">
                <a:latin typeface="Calibri" panose="020F0502020204030204" pitchFamily="34" charset="0"/>
              </a:rPr>
              <a:pPr fontAlgn="base">
                <a:spcBef>
                  <a:spcPct val="0"/>
                </a:spcBef>
                <a:spcAft>
                  <a:spcPct val="0"/>
                </a:spcAft>
              </a:pPr>
              <a:t>15</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77BE1FE-A50C-BCCF-9062-B926009E4C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27A2363-3B83-D0C6-05EC-337F2A4297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Three key elements and features</a:t>
            </a:r>
          </a:p>
        </p:txBody>
      </p:sp>
      <p:sp>
        <p:nvSpPr>
          <p:cNvPr id="50180" name="Slide Number Placeholder 3">
            <a:extLst>
              <a:ext uri="{FF2B5EF4-FFF2-40B4-BE49-F238E27FC236}">
                <a16:creationId xmlns:a16="http://schemas.microsoft.com/office/drawing/2014/main" id="{6DC763E8-B609-FD72-8640-4F9155EAD7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C5276A73-76DD-4B25-B40A-74E3C334F63D}" type="slidenum">
              <a:rPr lang="en-US" altLang="en-US" sz="1200" smtClean="0">
                <a:latin typeface="Calibri" panose="020F0502020204030204" pitchFamily="34" charset="0"/>
              </a:rPr>
              <a:pPr fontAlgn="base">
                <a:spcBef>
                  <a:spcPct val="0"/>
                </a:spcBef>
                <a:spcAft>
                  <a:spcPct val="0"/>
                </a:spcAft>
              </a:pPr>
              <a:t>16</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79EE0E3-3556-1939-33D4-08AD1125BF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8C42E5D-F3D7-0DF2-3108-5C6C0C0CF6B0}"/>
              </a:ext>
            </a:extLst>
          </p:cNvPr>
          <p:cNvSpPr>
            <a:spLocks noGrp="1"/>
          </p:cNvSpPr>
          <p:nvPr>
            <p:ph type="body" idx="1"/>
          </p:nvPr>
        </p:nvSpPr>
        <p:spPr/>
        <p:txBody>
          <a:bodyPr/>
          <a:lstStyle/>
          <a:p>
            <a:pPr>
              <a:defRPr/>
            </a:pPr>
            <a:r>
              <a:rPr lang="en-US" altLang="en-US" u="sng" dirty="0">
                <a:latin typeface="Arial" panose="020B0604020202020204" pitchFamily="34" charset="0"/>
                <a:cs typeface="Arial" panose="020B0604020202020204" pitchFamily="34" charset="0"/>
              </a:rPr>
              <a:t>Three Categories:</a:t>
            </a:r>
          </a:p>
          <a:p>
            <a:pPr marL="228600" indent="-228600">
              <a:buFont typeface="+mj-lt"/>
              <a:buAutoNum type="arabicPeriod"/>
              <a:defRPr/>
            </a:pPr>
            <a:r>
              <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rPr>
              <a:t>Steady-State models	</a:t>
            </a:r>
            <a:r>
              <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rPr>
              <a:t>LOW- OR HIGH-FIDELITY</a:t>
            </a:r>
          </a:p>
          <a:p>
            <a:pPr marL="228600" indent="-228600">
              <a:buFont typeface="+mj-lt"/>
              <a:buAutoNum type="arabicPeriod"/>
              <a:defRPr/>
            </a:pPr>
            <a:r>
              <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rPr>
              <a:t>Dynamic models	</a:t>
            </a:r>
            <a:r>
              <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rPr>
              <a:t>TIME BASED </a:t>
            </a:r>
          </a:p>
          <a:p>
            <a:pPr marL="228600" indent="-228600">
              <a:buFont typeface="+mj-lt"/>
              <a:buAutoNum type="arabicPeriod"/>
              <a:defRPr/>
            </a:pPr>
            <a:r>
              <a:rPr lang="en-US" altLang="en-US" b="1" dirty="0">
                <a:latin typeface="Arial" panose="020B0604020202020204" pitchFamily="34" charset="0"/>
                <a:cs typeface="Arial" panose="020B0604020202020204" pitchFamily="34" charset="0"/>
              </a:rPr>
              <a:t>Real-time models</a:t>
            </a:r>
            <a:r>
              <a:rPr lang="en-US" altLang="en-US" dirty="0">
                <a:latin typeface="Arial" panose="020B0604020202020204" pitchFamily="34" charset="0"/>
                <a:cs typeface="Arial" panose="020B0604020202020204" pitchFamily="34" charset="0"/>
              </a:rPr>
              <a:t>	MUST CONVERGE</a:t>
            </a:r>
            <a:endParaRPr lang="en-US" dirty="0"/>
          </a:p>
        </p:txBody>
      </p:sp>
      <p:sp>
        <p:nvSpPr>
          <p:cNvPr id="52228" name="Slide Number Placeholder 3">
            <a:extLst>
              <a:ext uri="{FF2B5EF4-FFF2-40B4-BE49-F238E27FC236}">
                <a16:creationId xmlns:a16="http://schemas.microsoft.com/office/drawing/2014/main" id="{911A5222-7C94-C074-B8FC-6CBDD392C8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A8FDCC53-0FE4-44C1-B53A-31C96FF0359E}" type="slidenum">
              <a:rPr lang="en-US" altLang="en-US" sz="1200" smtClean="0">
                <a:latin typeface="Calibri" panose="020F0502020204030204" pitchFamily="34" charset="0"/>
              </a:rPr>
              <a:pPr fontAlgn="base">
                <a:spcBef>
                  <a:spcPct val="0"/>
                </a:spcBef>
                <a:spcAft>
                  <a:spcPct val="0"/>
                </a:spcAft>
              </a:pPr>
              <a:t>17</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46CC0DE8-7FFE-012F-CD15-BA933E19C3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5FFD3F38-5315-7598-EFB3-DA3C282E0720}"/>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some things need to be solved and demonstrated to be industrially practicable</a:t>
            </a:r>
          </a:p>
          <a:p>
            <a:pPr marL="228600" indent="-228600">
              <a:buFont typeface="+mj-lt"/>
              <a:buAutoNum type="arabicPeriod"/>
              <a:defRPr/>
            </a:pPr>
            <a:r>
              <a:rPr lang="en-US" altLang="en-US" dirty="0"/>
              <a:t>steady-state and transient state ID in nonlinear and noisy processes, operator and engineering training</a:t>
            </a:r>
          </a:p>
          <a:p>
            <a:pPr marL="228600" indent="-228600">
              <a:buFont typeface="+mj-lt"/>
              <a:buAutoNum type="arabicPeriod"/>
              <a:defRPr/>
            </a:pPr>
            <a:r>
              <a:rPr lang="en-US" altLang="en-US" dirty="0"/>
              <a:t>how to adapt the first-principles models to the reality of the mill (changes in HX fouling, reactivity, raw material, impurity, piping reconfiguration, etc.)</a:t>
            </a:r>
          </a:p>
          <a:p>
            <a:pPr marL="228600" indent="-228600">
              <a:buFont typeface="+mj-lt"/>
              <a:buAutoNum type="arabicPeriod"/>
              <a:defRPr/>
            </a:pPr>
            <a:r>
              <a:rPr lang="en-US" altLang="en-US" dirty="0"/>
              <a:t>robustness of the in-mill computing system</a:t>
            </a:r>
          </a:p>
          <a:p>
            <a:pPr marL="228600" indent="-228600">
              <a:buFont typeface="+mj-lt"/>
              <a:buAutoNum type="arabicPeriod"/>
              <a:defRPr/>
            </a:pPr>
            <a:r>
              <a:rPr lang="en-US" altLang="en-US" dirty="0"/>
              <a:t>methods for assessing and including constraints, segregating unit models so that they can be independently used or not, and</a:t>
            </a:r>
          </a:p>
          <a:p>
            <a:pPr marL="228600" indent="-228600">
              <a:buFont typeface="+mj-lt"/>
              <a:buAutoNum type="arabicPeriod"/>
              <a:defRPr/>
            </a:pPr>
            <a:r>
              <a:rPr lang="en-US" altLang="en-US" dirty="0"/>
              <a:t>integrating unit models for feedforward, optimizing nonlinear discrete uncertain systems, including safety, </a:t>
            </a:r>
          </a:p>
        </p:txBody>
      </p:sp>
      <p:sp>
        <p:nvSpPr>
          <p:cNvPr id="54276" name="Slide Number Placeholder 3">
            <a:extLst>
              <a:ext uri="{FF2B5EF4-FFF2-40B4-BE49-F238E27FC236}">
                <a16:creationId xmlns:a16="http://schemas.microsoft.com/office/drawing/2014/main" id="{06E45CC1-C85D-5AB0-EC99-AD1C77784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42ACB70A-8871-4697-9925-7BCF3C26ED42}" type="slidenum">
              <a:rPr lang="en-US" altLang="en-US" sz="1200" smtClean="0">
                <a:solidFill>
                  <a:srgbClr val="000000"/>
                </a:solidFill>
                <a:latin typeface="Calibri" panose="020F0502020204030204" pitchFamily="34" charset="0"/>
              </a:rPr>
              <a:pPr fontAlgn="base">
                <a:spcBef>
                  <a:spcPct val="0"/>
                </a:spcBef>
                <a:spcAft>
                  <a:spcPct val="0"/>
                </a:spcAft>
              </a:pPr>
              <a:t>18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505AB11-F22D-8FA9-85D7-2E7FB74074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7651CD3-4BCF-6407-1DD5-E2CEE18A6F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[11] André Luis Bogo &amp; Patrícia Nunes, Aracruz Celulose S.A., Espirito Santo, Brasil; Gabriel Hidalgo; IDEAS Simulation, Inc.; Vancouver, Canada; and Donald Wayne Herschmiller Veracel Celulose S.A., São Paulo, Brasil; “Aracruz Uses a Dynamic Simulator for control system Staging and Operator Training”.</a:t>
            </a:r>
          </a:p>
          <a:p>
            <a:endParaRPr lang="en-US" altLang="en-US"/>
          </a:p>
        </p:txBody>
      </p:sp>
      <p:sp>
        <p:nvSpPr>
          <p:cNvPr id="4" name="Slide Number Placeholder 3">
            <a:extLst>
              <a:ext uri="{FF2B5EF4-FFF2-40B4-BE49-F238E27FC236}">
                <a16:creationId xmlns:a16="http://schemas.microsoft.com/office/drawing/2014/main" id="{AC426D57-02B3-A9BD-431C-1E20551C81DC}"/>
              </a:ext>
            </a:extLst>
          </p:cNvPr>
          <p:cNvSpPr>
            <a:spLocks noGrp="1"/>
          </p:cNvSpPr>
          <p:nvPr>
            <p:ph type="sldNum" sz="quarter" idx="5"/>
          </p:nvPr>
        </p:nvSpPr>
        <p:spPr/>
        <p:txBody>
          <a:bodyPr/>
          <a:lstStyle/>
          <a:p>
            <a:pPr>
              <a:defRPr/>
            </a:pPr>
            <a:fld id="{B6AC62C5-AEFE-41F9-A234-BCAF1AD6A4B3}"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4BBD173-9956-9D73-3B1B-1AA405827B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F97E3B3-B80E-82B6-C1E2-6722EA7F47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Open Process Automation Forum (OPAF) will simplify the automation systems of the future</a:t>
            </a:r>
          </a:p>
        </p:txBody>
      </p:sp>
      <p:sp>
        <p:nvSpPr>
          <p:cNvPr id="58372" name="Slide Number Placeholder 3">
            <a:extLst>
              <a:ext uri="{FF2B5EF4-FFF2-40B4-BE49-F238E27FC236}">
                <a16:creationId xmlns:a16="http://schemas.microsoft.com/office/drawing/2014/main" id="{F7EBD219-B473-DF1D-271C-E95DDD82C8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4453BF9E-4006-409F-8EBB-ADE8E097D2D6}" type="slidenum">
              <a:rPr lang="en-US" altLang="en-US" sz="1200" smtClean="0">
                <a:latin typeface="Calibri" panose="020F0502020204030204" pitchFamily="34" charset="0"/>
              </a:rPr>
              <a:pPr fontAlgn="base">
                <a:spcBef>
                  <a:spcPct val="0"/>
                </a:spcBef>
                <a:spcAft>
                  <a:spcPct val="0"/>
                </a:spcAft>
              </a:pPr>
              <a:t>20</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0B25AE9-76EE-BB9A-3B1F-F8FF73050B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5BA4F8E-4871-64B2-DDB7-084831EE7E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My Pulp &amp; Paper career began with my 3</a:t>
            </a:r>
            <a:r>
              <a:rPr lang="en-US" altLang="en-US" baseline="30000"/>
              <a:t>rd</a:t>
            </a:r>
            <a:r>
              <a:rPr lang="en-US" altLang="en-US"/>
              <a:t> grade science project in 1965 – who knew?</a:t>
            </a:r>
          </a:p>
          <a:p>
            <a:endParaRPr lang="en-US" altLang="en-US"/>
          </a:p>
          <a:p>
            <a:r>
              <a:rPr lang="en-US" altLang="en-US"/>
              <a:t>Then, I spent five summers while in college as a Union Summer Relief Laborer, regularly getting “moved up” to the Power mill Assistant (“Second Helper”), in the Power &amp; Recovery Department in the Springfield, Oregon pulp &amp; paper mill</a:t>
            </a:r>
          </a:p>
          <a:p>
            <a:endParaRPr lang="en-US" altLang="en-US"/>
          </a:p>
          <a:p>
            <a:r>
              <a:rPr lang="en-US" altLang="en-US"/>
              <a:t>Received his Bachelor of Science in Mechanical Engineering in February, 1984 from Washington State University in Pullman, Washington</a:t>
            </a:r>
          </a:p>
          <a:p>
            <a:endParaRPr lang="en-US" altLang="en-US"/>
          </a:p>
          <a:p>
            <a:r>
              <a:rPr lang="en-US" altLang="en-US"/>
              <a:t>A Registered, Professional Control Systems Engineer with over thirty - seven years’ experience in:</a:t>
            </a:r>
          </a:p>
          <a:p>
            <a:endParaRPr lang="en-US" altLang="en-US"/>
          </a:p>
          <a:p>
            <a:r>
              <a:rPr lang="en-US" altLang="en-US"/>
              <a:t>Process Engineering and Process Control specifically with Distributed Control Systems and Programmable Logic Controllers</a:t>
            </a:r>
          </a:p>
          <a:p>
            <a:endParaRPr lang="en-US" altLang="en-US"/>
          </a:p>
          <a:p>
            <a:r>
              <a:rPr lang="en-US" altLang="en-US"/>
              <a:t>combining extensive experience with both Hardware and Software Design, Programming, Implementation and Startup, </a:t>
            </a:r>
          </a:p>
          <a:p>
            <a:endParaRPr lang="en-US" altLang="en-US"/>
          </a:p>
          <a:p>
            <a:r>
              <a:rPr lang="en-US" altLang="en-US"/>
              <a:t>including Advanced Continuous and Batch Control Programming; </a:t>
            </a:r>
          </a:p>
          <a:p>
            <a:endParaRPr lang="en-US" altLang="en-US"/>
          </a:p>
          <a:p>
            <a:r>
              <a:rPr lang="en-US" altLang="en-US"/>
              <a:t>designing, implementing, and commissioning brownfield &amp; greenfield DCS and</a:t>
            </a:r>
          </a:p>
          <a:p>
            <a:endParaRPr lang="en-US" altLang="en-US"/>
          </a:p>
          <a:p>
            <a:r>
              <a:rPr lang="en-US" altLang="en-US"/>
              <a:t>Advanced Control (APC) automation projects throughout North America in twenty-five pulp and paper mills and twenty-two petrochemical facilities.</a:t>
            </a:r>
          </a:p>
        </p:txBody>
      </p:sp>
      <p:sp>
        <p:nvSpPr>
          <p:cNvPr id="22532" name="Slide Number Placeholder 3">
            <a:extLst>
              <a:ext uri="{FF2B5EF4-FFF2-40B4-BE49-F238E27FC236}">
                <a16:creationId xmlns:a16="http://schemas.microsoft.com/office/drawing/2014/main" id="{BCB9AF64-EED7-9A4F-62A6-689A5250F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FE0C04C6-0C8C-4756-A03F-F929E505921B}" type="slidenum">
              <a:rPr lang="en-US" altLang="en-US" sz="1200" smtClean="0">
                <a:latin typeface="Calibri" panose="020F0502020204030204" pitchFamily="34" charset="0"/>
              </a:rPr>
              <a:pPr fontAlgn="base">
                <a:spcBef>
                  <a:spcPct val="0"/>
                </a:spcBef>
                <a:spcAft>
                  <a:spcPct val="0"/>
                </a:spcAft>
              </a:pPr>
              <a:t>2</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B780553-13DD-008F-F996-99B25D483D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76E7115-44A9-ECB6-0C95-5E6BF9F2CD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Object Library </a:t>
            </a:r>
            <a:r>
              <a:rPr lang="en-US" altLang="en-US">
                <a:latin typeface="Arial" panose="020B0604020202020204" pitchFamily="34" charset="0"/>
                <a:cs typeface="Arial" panose="020B0604020202020204" pitchFamily="34" charset="0"/>
              </a:rPr>
              <a:t>REQUIRES</a:t>
            </a:r>
            <a:r>
              <a:rPr lang="en-US" altLang="en-US" b="1">
                <a:latin typeface="Arial" panose="020B0604020202020204" pitchFamily="34" charset="0"/>
                <a:cs typeface="Arial" panose="020B0604020202020204" pitchFamily="34" charset="0"/>
              </a:rPr>
              <a:t> human expertise </a:t>
            </a:r>
            <a:r>
              <a:rPr lang="en-US" altLang="en-US">
                <a:latin typeface="Arial" panose="020B0604020202020204" pitchFamily="34" charset="0"/>
                <a:cs typeface="Arial" panose="020B0604020202020204" pitchFamily="34" charset="0"/>
              </a:rPr>
              <a:t>to build the objects</a:t>
            </a:r>
            <a:endParaRPr lang="en-US" altLang="en-US"/>
          </a:p>
        </p:txBody>
      </p:sp>
      <p:sp>
        <p:nvSpPr>
          <p:cNvPr id="60420" name="Slide Number Placeholder 3">
            <a:extLst>
              <a:ext uri="{FF2B5EF4-FFF2-40B4-BE49-F238E27FC236}">
                <a16:creationId xmlns:a16="http://schemas.microsoft.com/office/drawing/2014/main" id="{6DFFB7E7-A881-2C99-2959-A36C7A8049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DFA86D96-087B-42C9-8775-ABB7BD656046}" type="slidenum">
              <a:rPr lang="en-US" altLang="en-US" sz="1200" smtClean="0">
                <a:latin typeface="Calibri" panose="020F0502020204030204" pitchFamily="34" charset="0"/>
              </a:rPr>
              <a:pPr fontAlgn="base">
                <a:spcBef>
                  <a:spcPct val="0"/>
                </a:spcBef>
                <a:spcAft>
                  <a:spcPct val="0"/>
                </a:spcAft>
              </a:pPr>
              <a:t>21</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76B3C55-DB02-209A-E2D6-C2593C6508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ABD51F2-527E-BB18-8406-8455B4A89E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identified coding mistakes, modeling errors, control strategy errors </a:t>
            </a:r>
          </a:p>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Final Startup DCS configuration </a:t>
            </a:r>
          </a:p>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Virtual mill for operator training</a:t>
            </a:r>
          </a:p>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dynamic process model, or Virtual Pulp &amp; Paper Mill, is built in the Digital Twin Software</a:t>
            </a:r>
          </a:p>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behavior is analyzed </a:t>
            </a:r>
          </a:p>
          <a:p>
            <a:pPr marL="228600" indent="-228600">
              <a:buFont typeface="Calibri Light" panose="020F0302020204030204" pitchFamily="34" charset="0"/>
              <a:buAutoNum type="arabicPeriod"/>
            </a:pPr>
            <a:r>
              <a:rPr lang="en-US" altLang="en-US">
                <a:solidFill>
                  <a:srgbClr val="000000"/>
                </a:solidFill>
                <a:latin typeface="Arial" panose="020B0604020202020204" pitchFamily="34" charset="0"/>
                <a:ea typeface="Calibri" panose="020F0502020204030204" pitchFamily="34" charset="0"/>
                <a:cs typeface="Arial" panose="020B0604020202020204" pitchFamily="34" charset="0"/>
              </a:rPr>
              <a:t>Virtual Pulp &amp; Paper Mill discover dynamic system behavior problems &amp; process control issues</a:t>
            </a:r>
          </a:p>
        </p:txBody>
      </p:sp>
      <p:sp>
        <p:nvSpPr>
          <p:cNvPr id="64516" name="Slide Number Placeholder 3">
            <a:extLst>
              <a:ext uri="{FF2B5EF4-FFF2-40B4-BE49-F238E27FC236}">
                <a16:creationId xmlns:a16="http://schemas.microsoft.com/office/drawing/2014/main" id="{A2568903-7663-03F9-4BF4-DF84838B0F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91D34499-DB7F-42AA-94F2-AC4A2E9ADE2B}" type="slidenum">
              <a:rPr lang="en-US" altLang="en-US" sz="1200" smtClean="0">
                <a:latin typeface="Calibri" panose="020F0502020204030204" pitchFamily="34" charset="0"/>
              </a:rPr>
              <a:pPr fontAlgn="base">
                <a:spcBef>
                  <a:spcPct val="0"/>
                </a:spcBef>
                <a:spcAft>
                  <a:spcPct val="0"/>
                </a:spcAft>
              </a:pPr>
              <a:t>24</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0FD9465-80FF-39F7-076A-057CC2BE4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66494D12-0A28-5F44-03C4-3E82F6F754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p:txBody>
      </p:sp>
      <p:sp>
        <p:nvSpPr>
          <p:cNvPr id="68612" name="Slide Number Placeholder 3">
            <a:extLst>
              <a:ext uri="{FF2B5EF4-FFF2-40B4-BE49-F238E27FC236}">
                <a16:creationId xmlns:a16="http://schemas.microsoft.com/office/drawing/2014/main" id="{4BF1CC52-BE8C-7718-C02C-804A4E4EEA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42FDB610-DA5F-47D1-B0ED-BE399215AEE4}" type="slidenum">
              <a:rPr lang="en-US" altLang="en-US" sz="1200" smtClean="0">
                <a:latin typeface="Calibri" panose="020F0502020204030204" pitchFamily="34" charset="0"/>
              </a:rPr>
              <a:pPr fontAlgn="base">
                <a:spcBef>
                  <a:spcPct val="0"/>
                </a:spcBef>
                <a:spcAft>
                  <a:spcPct val="0"/>
                </a:spcAft>
              </a:pPr>
              <a:t>27</a:t>
            </a:fld>
            <a:endParaRPr lang="en-US" altLang="en-US"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38496C6-334F-5E87-F5D1-0572330E83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CB13F1AB-7AF2-9661-81E4-F1DFE8F425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1 - MPC Controller Operation Principle [25]</a:t>
            </a:r>
          </a:p>
          <a:p>
            <a:endParaRPr lang="en-US" altLang="en-US" sz="1800"/>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sz="1800">
              <a:latin typeface="Times New Roman" panose="02020603050405020304" pitchFamily="18"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Figure 1 shows us an MPC controller for process with two inputs and one output in a form that allows one to see the analogy was a typical feedback control loop process has a manipulated variable MV and a disturbance variable DV on the input in a controlled variable CV on the output a simple MPC controller used in this configuration has three basic components process model that predicts processor output a future trajectory of the set point and a control algorithm for computing the control action based on error </a:t>
            </a:r>
          </a:p>
          <a:p>
            <a:endParaRPr lang="en-US" altLang="en-US"/>
          </a:p>
          <a:p>
            <a:r>
              <a:rPr lang="en-US" altLang="en-US"/>
              <a:t>The synergy in the digital twin of a dynamic process simulation and model predictive control (MPC) is considerable. I think you should realize that Procedural Automation and State Based Control may be needed to handle startups, shutdowns and abnormal situations addressed in the ISA TR106 and explained in the following Control Talk Column with Dustin Beebe:</a:t>
            </a:r>
          </a:p>
          <a:p>
            <a:r>
              <a:rPr lang="en-US" altLang="en-US"/>
              <a:t> </a:t>
            </a:r>
          </a:p>
          <a:p>
            <a:r>
              <a:rPr lang="en-US" altLang="en-US" u="sng">
                <a:hlinkClick r:id="rId3"/>
              </a:rPr>
              <a:t>Continuous improvement of continuous processes (controlglobal.com)</a:t>
            </a:r>
            <a:endParaRPr lang="en-US" altLang="en-US"/>
          </a:p>
          <a:p>
            <a:r>
              <a:rPr lang="en-US" altLang="en-US" u="sng">
                <a:hlinkClick r:id="rId3"/>
              </a:rPr>
              <a:t>Continuous improvement of continuous processes</a:t>
            </a:r>
            <a:endParaRPr lang="en-US" altLang="en-US"/>
          </a:p>
          <a:p>
            <a:r>
              <a:rPr lang="en-US" altLang="en-US"/>
              <a:t>How ISA106 and procedural automation work to extend the benefits of batch standardization to continuous operations.</a:t>
            </a:r>
          </a:p>
          <a:p>
            <a:r>
              <a:rPr lang="en-US" altLang="en-US" u="sng">
                <a:hlinkClick r:id="rId4"/>
              </a:rPr>
              <a:t>www.controlglobal.com</a:t>
            </a:r>
            <a:endParaRPr lang="en-US" altLang="en-US"/>
          </a:p>
          <a:p>
            <a:endParaRPr lang="en-US" altLang="en-US"/>
          </a:p>
        </p:txBody>
      </p:sp>
      <p:sp>
        <p:nvSpPr>
          <p:cNvPr id="70660" name="Slide Number Placeholder 3">
            <a:extLst>
              <a:ext uri="{FF2B5EF4-FFF2-40B4-BE49-F238E27FC236}">
                <a16:creationId xmlns:a16="http://schemas.microsoft.com/office/drawing/2014/main" id="{51F21793-79A3-1EDA-C35F-4D6684BE1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A9EF41B9-532D-4B04-A538-968A3E2357E8}" type="slidenum">
              <a:rPr lang="en-US" altLang="en-US" sz="1200" smtClean="0">
                <a:latin typeface="Calibri" panose="020F0502020204030204" pitchFamily="34" charset="0"/>
              </a:rPr>
              <a:pPr fontAlgn="base">
                <a:spcBef>
                  <a:spcPct val="0"/>
                </a:spcBef>
                <a:spcAft>
                  <a:spcPct val="0"/>
                </a:spcAft>
              </a:pPr>
              <a:t>28</a:t>
            </a:fld>
            <a:endParaRPr lang="en-US" altLang="en-US"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D42FD54B-41DA-E77E-1263-10DC8F7D3B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B5669AF-1E98-D1FA-1AEC-DB8A0F803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2 - MPC Implementation for Interactive Processes [25]</a:t>
            </a:r>
            <a:endParaRPr lang="en-US" altLang="en-US"/>
          </a:p>
          <a:p>
            <a:endParaRPr lang="en-US" altLang="en-US"/>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sz="1800"/>
          </a:p>
        </p:txBody>
      </p:sp>
      <p:sp>
        <p:nvSpPr>
          <p:cNvPr id="72708" name="Slide Number Placeholder 3">
            <a:extLst>
              <a:ext uri="{FF2B5EF4-FFF2-40B4-BE49-F238E27FC236}">
                <a16:creationId xmlns:a16="http://schemas.microsoft.com/office/drawing/2014/main" id="{01E61E54-0983-CDE9-DBE5-6E2C1F0E12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68306D93-C927-451F-B294-3CF6A6B5D716}" type="slidenum">
              <a:rPr lang="en-US" altLang="en-US" sz="1200" smtClean="0">
                <a:latin typeface="Calibri" panose="020F0502020204030204" pitchFamily="34" charset="0"/>
              </a:rPr>
              <a:pPr fontAlgn="base">
                <a:spcBef>
                  <a:spcPct val="0"/>
                </a:spcBef>
                <a:spcAft>
                  <a:spcPct val="0"/>
                </a:spcAft>
              </a:pPr>
              <a:t>29</a:t>
            </a:fld>
            <a:endParaRPr lang="en-US" altLang="en-US"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C449432-2145-1D4D-1222-143DE7FE8A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20809DF-7C8E-D964-A554-8A3419566EE8}"/>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sz="1800" dirty="0">
                <a:latin typeface="Times New Roman" panose="02020603050405020304" pitchFamily="18" charset="0"/>
                <a:ea typeface="Calibri" panose="020F0502020204030204" pitchFamily="34" charset="0"/>
              </a:rPr>
              <a:t>Figure 3- Recovery Boiler DCS Operator Graphic</a:t>
            </a:r>
          </a:p>
          <a:p>
            <a:pPr>
              <a:defRPr/>
            </a:pPr>
            <a:endParaRPr lang="en-US" sz="1800" dirty="0">
              <a:latin typeface="Times New Roman" panose="02020603050405020304" pitchFamily="18" charset="0"/>
              <a:ea typeface="Calibri" panose="020F0502020204030204" pitchFamily="34" charset="0"/>
              <a:cs typeface="Arial" panose="020B0604020202020204" pitchFamily="34" charset="0"/>
            </a:endParaRPr>
          </a:p>
          <a:p>
            <a:pPr algn="just">
              <a:spcBef>
                <a:spcPts val="900"/>
              </a:spcBef>
              <a:spcAft>
                <a:spcPts val="900"/>
              </a:spcAft>
              <a:defRPr/>
            </a:pPr>
            <a:r>
              <a:rPr lang="en-US" sz="1800" b="1" dirty="0">
                <a:latin typeface="Times New Roman" panose="02020603050405020304" pitchFamily="18" charset="0"/>
              </a:rPr>
              <a:t>Recovery Boiler Automation [15] </a:t>
            </a:r>
          </a:p>
          <a:p>
            <a:pPr algn="just">
              <a:spcBef>
                <a:spcPts val="900"/>
              </a:spcBef>
              <a:spcAft>
                <a:spcPts val="900"/>
              </a:spcAft>
              <a:defRPr/>
            </a:pPr>
            <a:r>
              <a:rPr lang="en-US" sz="1800" dirty="0">
                <a:latin typeface="Times New Roman" panose="02020603050405020304" pitchFamily="18" charset="0"/>
                <a:ea typeface="Calibri" panose="020F0502020204030204" pitchFamily="34" charset="0"/>
              </a:rPr>
              <a:t>[15] CyberBOILER™ Recovery Power Boiler Optimization System Functional Specification for Recovery Boiler at Mead Coated Board, Inc. Mahrt Mill Cottonton, Alabama by Orion CEM, Inc.</a:t>
            </a:r>
          </a:p>
          <a:p>
            <a:pPr algn="just">
              <a:spcBef>
                <a:spcPts val="900"/>
              </a:spcBef>
              <a:spcAft>
                <a:spcPts val="900"/>
              </a:spcAft>
              <a:defRPr/>
            </a:pPr>
            <a:endParaRPr lang="en-US" sz="1800" b="1" dirty="0">
              <a:latin typeface="Times New Roman" panose="02020603050405020304" pitchFamily="18" charset="0"/>
            </a:endParaRPr>
          </a:p>
          <a:p>
            <a:pPr algn="just">
              <a:spcBef>
                <a:spcPts val="450"/>
              </a:spcBef>
              <a:spcAft>
                <a:spcPts val="450"/>
              </a:spcAft>
              <a:defRPr/>
            </a:pPr>
            <a:r>
              <a:rPr lang="en-US" sz="1800" dirty="0">
                <a:latin typeface="Times New Roman" panose="02020603050405020304" pitchFamily="18" charset="0"/>
                <a:ea typeface="Calibri" panose="020F0502020204030204" pitchFamily="34" charset="0"/>
              </a:rPr>
              <a:t>The Recovery boiler can be optimized to adjust for the continual variability in Black Liquor BTU value and compensate for changes in boiler load. When the effects of liquor BTU and boiler load variations are eliminated, all parameters associated with the recovery process becomes more stable and the boiler can typically be operated with a higher throughput, better efficiency, improved green liquor reduction, minimized fouling, and reduced emissions. When compared to a traditional control strategy, this system can provide the following benefits to mill recovery operations: </a:t>
            </a:r>
          </a:p>
          <a:p>
            <a:pPr>
              <a:defRPr/>
            </a:pPr>
            <a:endParaRPr lang="en-US" sz="1800" dirty="0">
              <a:latin typeface="Times New Roman" panose="02020603050405020304" pitchFamily="18" charset="0"/>
              <a:ea typeface="Calibri" panose="020F0502020204030204" pitchFamily="34" charset="0"/>
              <a:cs typeface="Arial" panose="020B0604020202020204" pitchFamily="34" charset="0"/>
            </a:endParaRPr>
          </a:p>
          <a:p>
            <a:pPr>
              <a:defRPr/>
            </a:pPr>
            <a:endParaRPr lang="en-US" sz="1800" dirty="0">
              <a:latin typeface="Times New Roman" panose="02020603050405020304" pitchFamily="18"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ea typeface="Calibri" panose="020F0502020204030204" pitchFamily="34" charset="0"/>
                <a:cs typeface="Arial" panose="020B0604020202020204" pitchFamily="34" charset="0"/>
              </a:rPr>
              <a:t>5-15% increase in black liquor throughput</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1-2% increase in thermal efficiency</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Improved reduction efficiency</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Reduced water wash frequency</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Improved environmental compliance</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Reduced variability in all process parameters</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Automatic control virtually at all times</a:t>
            </a:r>
          </a:p>
          <a:p>
            <a:pPr marL="169863" indent="-169863" eaLnBrk="1" fontAlgn="auto" hangingPunct="1">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Consistent boiler operation throughout all shifts</a:t>
            </a:r>
          </a:p>
          <a:p>
            <a:pPr>
              <a:defRPr/>
            </a:pPr>
            <a:endParaRPr lang="en-US" altLang="en-US" dirty="0"/>
          </a:p>
          <a:p>
            <a:pPr>
              <a:defRPr/>
            </a:pPr>
            <a:endParaRPr lang="en-US" altLang="en-US" dirty="0"/>
          </a:p>
        </p:txBody>
      </p:sp>
      <p:sp>
        <p:nvSpPr>
          <p:cNvPr id="80900" name="Slide Number Placeholder 3">
            <a:extLst>
              <a:ext uri="{FF2B5EF4-FFF2-40B4-BE49-F238E27FC236}">
                <a16:creationId xmlns:a16="http://schemas.microsoft.com/office/drawing/2014/main" id="{7ABE60E6-4A1D-AFC7-1945-B370F1ED0F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FBE836E4-5FCA-4151-B230-3A211FAD5AB7}" type="slidenum">
              <a:rPr lang="en-US" altLang="en-US" sz="1200" smtClean="0">
                <a:latin typeface="Calibri" panose="020F0502020204030204" pitchFamily="34" charset="0"/>
              </a:rPr>
              <a:pPr fontAlgn="base">
                <a:spcBef>
                  <a:spcPct val="0"/>
                </a:spcBef>
                <a:spcAft>
                  <a:spcPct val="0"/>
                </a:spcAft>
              </a:pPr>
              <a:t>36</a:t>
            </a:fld>
            <a:endParaRPr lang="en-US" altLang="en-US"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0B33799-52DE-857F-6B4B-B49B8BC66C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49B32D2-EBC4-C491-0507-1376A74305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4- Powerhouse mill Master [25]</a:t>
            </a:r>
          </a:p>
          <a:p>
            <a:endParaRPr lang="en-US" altLang="en-US" sz="1800">
              <a:latin typeface="Times New Roman" panose="02020603050405020304" pitchFamily="18" charset="0"/>
              <a:cs typeface="Calibri" panose="020F0502020204030204" pitchFamily="34" charset="0"/>
            </a:endParaRPr>
          </a:p>
          <a:p>
            <a:r>
              <a:rPr lang="en-US" altLang="en-US">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The process gain associated with a loop can be impacted by the number of process units that are available to act on the PID output. An example of this is Powerhouse mill Master control, where the number of swing boilers on-line impacts the process gain associated with the main header pressure control that is provided by the mill master controller as shown in </a:t>
            </a:r>
            <a:r>
              <a:rPr lang="en-US" altLang="en-US" sz="1800">
                <a:solidFill>
                  <a:srgbClr val="000000"/>
                </a:solidFill>
                <a:latin typeface="Times New Roman" panose="02020603050405020304" pitchFamily="18" charset="0"/>
                <a:cs typeface="Calibri" panose="020F0502020204030204" pitchFamily="34" charset="0"/>
              </a:rPr>
              <a:t>Figure 4</a:t>
            </a:r>
            <a:r>
              <a:rPr lang="en-US" altLang="en-US" sz="1800">
                <a:latin typeface="Times New Roman" panose="02020603050405020304" pitchFamily="18" charset="0"/>
                <a:cs typeface="Calibri" panose="020F0502020204030204" pitchFamily="34" charset="0"/>
              </a:rPr>
              <a:t>.</a:t>
            </a:r>
          </a:p>
          <a:p>
            <a:r>
              <a:rPr lang="en-US" altLang="en-US" sz="1800">
                <a:latin typeface="Times New Roman" panose="02020603050405020304" pitchFamily="18" charset="0"/>
                <a:cs typeface="Calibri" panose="020F0502020204030204" pitchFamily="34" charset="0"/>
              </a:rPr>
              <a:t>By applying adaptive control, the mill master controller tuning can be modified to automatically compensate for the number of swing boilers on-line.</a:t>
            </a:r>
            <a:endParaRPr lang="en-US" altLang="en-US"/>
          </a:p>
          <a:p>
            <a:endParaRPr lang="en-US" altLang="en-US"/>
          </a:p>
        </p:txBody>
      </p:sp>
      <p:sp>
        <p:nvSpPr>
          <p:cNvPr id="82948" name="Slide Number Placeholder 3">
            <a:extLst>
              <a:ext uri="{FF2B5EF4-FFF2-40B4-BE49-F238E27FC236}">
                <a16:creationId xmlns:a16="http://schemas.microsoft.com/office/drawing/2014/main" id="{3DC37333-FA97-88B1-CE8C-FD644AA79B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05EB9476-E612-4332-B5CD-34DBCDD5BA03}" type="slidenum">
              <a:rPr lang="en-US" altLang="en-US" sz="1200" smtClean="0">
                <a:latin typeface="Calibri" panose="020F0502020204030204" pitchFamily="34" charset="0"/>
              </a:rPr>
              <a:pPr fontAlgn="base">
                <a:spcBef>
                  <a:spcPct val="0"/>
                </a:spcBef>
                <a:spcAft>
                  <a:spcPct val="0"/>
                </a:spcAft>
              </a:pPr>
              <a:t>37</a:t>
            </a:fld>
            <a:endParaRPr lang="en-US" altLang="en-US"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834D4EB8-E78D-20E7-A845-A53A6544E5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B3917C4-75B0-9C86-E950-E5F8C3BED8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5 – Recovery Boiler Sootblower </a:t>
            </a:r>
            <a:endParaRPr lang="en-US" altLang="en-US"/>
          </a:p>
          <a:p>
            <a:endParaRPr lang="en-US" altLang="en-US"/>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[16] Danny Tandra, and Sandeep Shah; Clyde-Bergemann, Inc. Advanced Sootblowing Strategy Using Smart Sootblower"; Atlanta, GA</a:t>
            </a:r>
          </a:p>
          <a:p>
            <a:pPr algn="just">
              <a:spcBef>
                <a:spcPts val="450"/>
              </a:spcBef>
              <a:spcAft>
                <a:spcPts val="450"/>
              </a:spcAft>
            </a:pPr>
            <a:endParaRPr lang="en-US" altLang="en-US" sz="1800">
              <a:latin typeface="Times New Roman" panose="02020603050405020304" pitchFamily="18" charset="0"/>
              <a:cs typeface="Calibri" panose="020F0502020204030204" pitchFamily="34" charset="0"/>
            </a:endParaRPr>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[17] Dave Suplicki, Enertechnix, Maple Valley, WA; “Infrared Imaging Systems Waste to Energy Boilers"; </a:t>
            </a:r>
            <a:r>
              <a:rPr lang="en-US" altLang="en-US" sz="1800" u="sng">
                <a:solidFill>
                  <a:srgbClr val="0563C1"/>
                </a:solidFill>
                <a:latin typeface="Times New Roman" panose="02020603050405020304" pitchFamily="18" charset="0"/>
                <a:cs typeface="Calibri" panose="020F0502020204030204" pitchFamily="34" charset="0"/>
                <a:hlinkClick r:id="rId3"/>
              </a:rPr>
              <a:t>http://www.enertechnix.com/</a:t>
            </a:r>
            <a:endParaRPr lang="en-US" altLang="en-US" sz="1800">
              <a:latin typeface="Times New Roman" panose="02020603050405020304" pitchFamily="18" charset="0"/>
              <a:cs typeface="Calibri" panose="020F0502020204030204" pitchFamily="34" charset="0"/>
            </a:endParaRPr>
          </a:p>
          <a:p>
            <a:endParaRPr lang="en-US" altLang="en-US"/>
          </a:p>
        </p:txBody>
      </p:sp>
      <p:sp>
        <p:nvSpPr>
          <p:cNvPr id="86020" name="Slide Number Placeholder 3">
            <a:extLst>
              <a:ext uri="{FF2B5EF4-FFF2-40B4-BE49-F238E27FC236}">
                <a16:creationId xmlns:a16="http://schemas.microsoft.com/office/drawing/2014/main" id="{034F1EB4-172A-BE75-E55F-02371575BA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E9BB56F-C0A5-428E-B845-5B607C86F479}" type="slidenum">
              <a:rPr lang="en-US" altLang="en-US" sz="1200" smtClean="0">
                <a:latin typeface="Calibri" panose="020F0502020204030204" pitchFamily="34" charset="0"/>
              </a:rPr>
              <a:pPr fontAlgn="base">
                <a:spcBef>
                  <a:spcPct val="0"/>
                </a:spcBef>
                <a:spcAft>
                  <a:spcPct val="0"/>
                </a:spcAft>
              </a:pPr>
              <a:t>39</a:t>
            </a:fld>
            <a:endParaRPr lang="en-US" altLang="en-US"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7A79798-EE85-09B3-9B37-746537EDB9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8706C81-CA33-31AE-1C49-B42AFE4B69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LucidaGrande"/>
              <a:buChar char="▸"/>
            </a:pPr>
            <a:r>
              <a:rPr lang="en-US" altLang="en-US">
                <a:latin typeface="Arial" panose="020B0604020202020204" pitchFamily="34" charset="0"/>
                <a:cs typeface="Arial" panose="020B0604020202020204" pitchFamily="34" charset="0"/>
              </a:rPr>
              <a:t>Fouling reduces efficiency</a:t>
            </a:r>
          </a:p>
          <a:p>
            <a:pPr eaLnBrk="1" hangingPunct="1">
              <a:buFont typeface="LucidaGrande"/>
              <a:buChar char="▸"/>
            </a:pPr>
            <a:r>
              <a:rPr lang="en-US" altLang="en-US">
                <a:latin typeface="Arial" panose="020B0604020202020204" pitchFamily="34" charset="0"/>
                <a:cs typeface="Arial" panose="020B0604020202020204" pitchFamily="34" charset="0"/>
              </a:rPr>
              <a:t>Automate boilout when fouling decreases heat transfer from steam to liquor</a:t>
            </a:r>
          </a:p>
          <a:p>
            <a:pPr eaLnBrk="1" hangingPunct="1">
              <a:buFont typeface="LucidaGrande"/>
              <a:buChar char="▸"/>
            </a:pPr>
            <a:r>
              <a:rPr lang="en-US" altLang="en-US">
                <a:latin typeface="Arial" panose="020B0604020202020204" pitchFamily="34" charset="0"/>
                <a:cs typeface="Arial" panose="020B0604020202020204" pitchFamily="34" charset="0"/>
              </a:rPr>
              <a:t>The purpose of the black liquor evaporators is to concentrate the weak black liquor from the pulp washing process at around 15% solids to around 60% solids that will burn effectively in the recovery boiler.</a:t>
            </a:r>
          </a:p>
          <a:p>
            <a:pPr eaLnBrk="1" hangingPunct="1">
              <a:buFont typeface="LucidaGrande"/>
              <a:buChar char="▸"/>
            </a:pPr>
            <a:r>
              <a:rPr lang="en-US" altLang="en-US">
                <a:latin typeface="Arial" panose="020B0604020202020204" pitchFamily="34" charset="0"/>
                <a:cs typeface="Arial" panose="020B0604020202020204" pitchFamily="34" charset="0"/>
              </a:rPr>
              <a:t>The evaporators can be either a packed single-column or multi-effect (up to seven). To decrease the evaporation temperature, the multi-effect units operate at a vacuum.</a:t>
            </a:r>
          </a:p>
          <a:p>
            <a:pPr eaLnBrk="1" hangingPunct="1">
              <a:buFont typeface="LucidaGrande"/>
              <a:buChar char="▸"/>
            </a:pPr>
            <a:r>
              <a:rPr lang="en-US" altLang="en-US">
                <a:latin typeface="Arial" panose="020B0604020202020204" pitchFamily="34" charset="0"/>
                <a:cs typeface="Arial" panose="020B0604020202020204" pitchFamily="34" charset="0"/>
              </a:rPr>
              <a:t>The process can be optimized by using pressure and temperature differential to signal tube fouling that would cause a decreased heat transfer rate and a lower vacuum and automatically start a boilout of the evaporators to clean the fouling. </a:t>
            </a:r>
          </a:p>
          <a:p>
            <a:endParaRPr lang="en-US" altLang="en-US"/>
          </a:p>
        </p:txBody>
      </p:sp>
      <p:sp>
        <p:nvSpPr>
          <p:cNvPr id="4" name="Slide Number Placeholder 3">
            <a:extLst>
              <a:ext uri="{FF2B5EF4-FFF2-40B4-BE49-F238E27FC236}">
                <a16:creationId xmlns:a16="http://schemas.microsoft.com/office/drawing/2014/main" id="{186012AD-1F75-1F66-141B-CEBAB683C155}"/>
              </a:ext>
            </a:extLst>
          </p:cNvPr>
          <p:cNvSpPr>
            <a:spLocks noGrp="1"/>
          </p:cNvSpPr>
          <p:nvPr>
            <p:ph type="sldNum" sz="quarter" idx="5"/>
          </p:nvPr>
        </p:nvSpPr>
        <p:spPr/>
        <p:txBody>
          <a:bodyPr/>
          <a:lstStyle/>
          <a:p>
            <a:pPr>
              <a:defRPr/>
            </a:pPr>
            <a:fld id="{C1496227-CC5D-4982-979B-7ECEC82DF200}" type="slidenum">
              <a:rPr lang="en-US" smtClean="0"/>
              <a:pPr>
                <a:defRPr/>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651B53A6-7FC3-E3CD-EA87-B654519BC4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FFB85664-45A1-73B8-FD3C-D724560D83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6- Multiple Effect Evaporator Process [25]</a:t>
            </a:r>
          </a:p>
          <a:p>
            <a:endParaRPr lang="en-US" altLang="en-US" sz="1800">
              <a:latin typeface="Times New Roman" panose="02020603050405020304" pitchFamily="18"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a:p>
          <a:p>
            <a:endParaRPr lang="en-US" altLang="en-US"/>
          </a:p>
        </p:txBody>
      </p:sp>
      <p:sp>
        <p:nvSpPr>
          <p:cNvPr id="90116" name="Slide Number Placeholder 3">
            <a:extLst>
              <a:ext uri="{FF2B5EF4-FFF2-40B4-BE49-F238E27FC236}">
                <a16:creationId xmlns:a16="http://schemas.microsoft.com/office/drawing/2014/main" id="{B4124F6D-BBA4-012D-3260-AFAE79904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0810A7B-F98D-46B6-8006-4DBFF110D6D1}" type="slidenum">
              <a:rPr lang="en-US" altLang="en-US" sz="1200" smtClean="0">
                <a:latin typeface="Calibri" panose="020F0502020204030204" pitchFamily="34" charset="0"/>
              </a:rPr>
              <a:pPr fontAlgn="base">
                <a:spcBef>
                  <a:spcPct val="0"/>
                </a:spcBef>
                <a:spcAft>
                  <a:spcPct val="0"/>
                </a:spcAft>
              </a:pPr>
              <a:t>41</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7F87D22-A270-E7DF-C7E6-F6DEF4DDC3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FD065D-A14B-3B82-FA8D-1C480E250E79}"/>
              </a:ext>
            </a:extLst>
          </p:cNvPr>
          <p:cNvSpPr>
            <a:spLocks noGrp="1"/>
          </p:cNvSpPr>
          <p:nvPr>
            <p:ph type="body" idx="1"/>
          </p:nvPr>
        </p:nvSpPr>
        <p:spPr/>
        <p:txBody>
          <a:bodyPr/>
          <a:lstStyle/>
          <a:p>
            <a:pPr>
              <a:defRPr/>
            </a:pPr>
            <a:r>
              <a:rPr lang="en-US" dirty="0"/>
              <a:t>I will attempt to give you a </a:t>
            </a:r>
            <a:r>
              <a:rPr lang="en-US" b="1" u="sng" dirty="0"/>
              <a:t>roadmap to how to arrive at The Autonomous Mill </a:t>
            </a:r>
          </a:p>
          <a:p>
            <a:pPr>
              <a:defRPr/>
            </a:pPr>
            <a:endParaRPr lang="en-US" dirty="0"/>
          </a:p>
          <a:p>
            <a:pPr>
              <a:defRPr/>
            </a:pPr>
            <a:r>
              <a:rPr lang="en-US" dirty="0"/>
              <a:t>I would approach it by </a:t>
            </a:r>
            <a:r>
              <a:rPr lang="en-US" b="1" u="sng" dirty="0"/>
              <a:t>picking an area </a:t>
            </a:r>
            <a:r>
              <a:rPr lang="en-US" dirty="0"/>
              <a:t>(say the digester or evaporators for example) and show how from equipment, instrumentation, and advanced control how things are run at a typical mill now. </a:t>
            </a:r>
          </a:p>
          <a:p>
            <a:pPr>
              <a:defRPr/>
            </a:pPr>
            <a:endParaRPr lang="en-US" dirty="0"/>
          </a:p>
          <a:p>
            <a:pPr marL="228600" indent="-228600">
              <a:buFont typeface="+mj-lt"/>
              <a:buAutoNum type="arabicPeriod"/>
              <a:defRPr/>
            </a:pPr>
            <a:r>
              <a:rPr lang="en-US" dirty="0"/>
              <a:t>Then introduce how </a:t>
            </a:r>
            <a:r>
              <a:rPr lang="en-US" b="1" u="sng" dirty="0"/>
              <a:t>advanced control has improved things </a:t>
            </a:r>
            <a:r>
              <a:rPr lang="en-US" dirty="0"/>
              <a:t>and how </a:t>
            </a:r>
            <a:r>
              <a:rPr lang="en-US" b="1" u="sng" dirty="0"/>
              <a:t>a dynamic model has been used to design, checkout the control logic and train operators</a:t>
            </a:r>
            <a:r>
              <a:rPr lang="en-US" dirty="0"/>
              <a:t>.  </a:t>
            </a:r>
          </a:p>
          <a:p>
            <a:pPr marL="228600" indent="-228600">
              <a:buFont typeface="+mj-lt"/>
              <a:buAutoNum type="arabicPeriod"/>
              <a:defRPr/>
            </a:pPr>
            <a:r>
              <a:rPr lang="en-US" dirty="0"/>
              <a:t>The next logical step </a:t>
            </a:r>
            <a:r>
              <a:rPr lang="en-US" b="1" u="sng" dirty="0"/>
              <a:t>(for a model) </a:t>
            </a:r>
            <a:r>
              <a:rPr lang="en-US" dirty="0"/>
              <a:t>is to be </a:t>
            </a:r>
            <a:r>
              <a:rPr lang="en-US" b="1" u="sng" dirty="0"/>
              <a:t>used to assist </a:t>
            </a:r>
            <a:r>
              <a:rPr lang="en-US" dirty="0"/>
              <a:t>when </a:t>
            </a:r>
            <a:r>
              <a:rPr lang="en-US" b="1" u="sng" dirty="0"/>
              <a:t>instruments fail </a:t>
            </a:r>
            <a:r>
              <a:rPr lang="en-US" dirty="0"/>
              <a:t>by providing a </a:t>
            </a:r>
            <a:r>
              <a:rPr lang="en-US" b="1" u="sng" dirty="0"/>
              <a:t>digital twin </a:t>
            </a:r>
            <a:r>
              <a:rPr lang="en-US" dirty="0"/>
              <a:t>of the instrumented signal </a:t>
            </a:r>
            <a:r>
              <a:rPr lang="en-US" b="1" u="sng" dirty="0"/>
              <a:t>(soft sensor)</a:t>
            </a:r>
            <a:r>
              <a:rPr lang="en-US" dirty="0"/>
              <a:t>.  </a:t>
            </a:r>
          </a:p>
          <a:p>
            <a:pPr marL="228600" indent="-228600">
              <a:buFont typeface="+mj-lt"/>
              <a:buAutoNum type="arabicPeriod"/>
              <a:defRPr/>
            </a:pPr>
            <a:r>
              <a:rPr lang="en-US" dirty="0"/>
              <a:t>This capability allows the mill area to move toward </a:t>
            </a:r>
            <a:r>
              <a:rPr lang="en-US" b="1" u="sng" dirty="0"/>
              <a:t>continuous  and error free automation</a:t>
            </a:r>
            <a:r>
              <a:rPr lang="en-US" dirty="0"/>
              <a:t>. </a:t>
            </a:r>
          </a:p>
          <a:p>
            <a:pPr marL="228600" indent="-228600">
              <a:buFont typeface="+mj-lt"/>
              <a:buAutoNum type="arabicPeriod"/>
              <a:defRPr/>
            </a:pPr>
            <a:r>
              <a:rPr lang="en-US" b="1" u="sng" dirty="0"/>
              <a:t>Once continuous automation is achieved for one mill area, then operators are freed to observe more and intervene less</a:t>
            </a:r>
            <a:r>
              <a:rPr lang="en-US" dirty="0"/>
              <a:t>, in the same manner that pilots are more dependent on automatic control of their aircraft than a generation ago. </a:t>
            </a:r>
          </a:p>
          <a:p>
            <a:pPr marL="228600" indent="-228600">
              <a:buFont typeface="+mj-lt"/>
              <a:buAutoNum type="arabicPeriod"/>
              <a:defRPr/>
            </a:pPr>
            <a:r>
              <a:rPr lang="en-US" dirty="0"/>
              <a:t>Thus can be </a:t>
            </a:r>
            <a:r>
              <a:rPr lang="en-US" b="1" u="sng" dirty="0"/>
              <a:t>achieved in a single mill area, then eventually multiple mill areas</a:t>
            </a:r>
            <a:r>
              <a:rPr lang="en-US" dirty="0"/>
              <a:t>. </a:t>
            </a:r>
          </a:p>
          <a:p>
            <a:pPr marL="228600" indent="-228600">
              <a:buFont typeface="+mj-lt"/>
              <a:buAutoNum type="arabicPeriod"/>
              <a:defRPr/>
            </a:pPr>
            <a:r>
              <a:rPr lang="en-US" dirty="0"/>
              <a:t>For the foreseeable future there will need to be operators in a mill; but </a:t>
            </a:r>
            <a:r>
              <a:rPr lang="en-US" b="1" u="sng" dirty="0"/>
              <a:t>by utilizing advanced control coupled with digital twin technology</a:t>
            </a:r>
            <a:r>
              <a:rPr lang="en-US" dirty="0"/>
              <a:t>, mill operators will trend toward </a:t>
            </a:r>
            <a:r>
              <a:rPr lang="en-US" b="1" u="sng" dirty="0"/>
              <a:t>less direct intervention to a more supervisory role as trust is gained </a:t>
            </a:r>
            <a:r>
              <a:rPr lang="en-US" dirty="0"/>
              <a:t>in the ability of </a:t>
            </a:r>
            <a:r>
              <a:rPr lang="en-US" b="1" u="sng" dirty="0"/>
              <a:t>the mill to become more autonomous</a:t>
            </a:r>
            <a:r>
              <a:rPr lang="en-US" dirty="0"/>
              <a:t>.</a:t>
            </a:r>
          </a:p>
          <a:p>
            <a:pPr>
              <a:defRPr/>
            </a:pPr>
            <a:endParaRPr lang="en-US" dirty="0"/>
          </a:p>
        </p:txBody>
      </p:sp>
      <p:sp>
        <p:nvSpPr>
          <p:cNvPr id="25604" name="Slide Number Placeholder 3">
            <a:extLst>
              <a:ext uri="{FF2B5EF4-FFF2-40B4-BE49-F238E27FC236}">
                <a16:creationId xmlns:a16="http://schemas.microsoft.com/office/drawing/2014/main" id="{7F555292-AF3B-6D12-63F8-F54BF2DE11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3A48A7A1-DBB3-4744-BFE6-72925F891FC2}" type="slidenum">
              <a:rPr lang="en-US" altLang="en-US" sz="1200" smtClean="0">
                <a:latin typeface="Calibri" panose="020F0502020204030204" pitchFamily="34" charset="0"/>
              </a:rPr>
              <a:pPr fontAlgn="base">
                <a:spcBef>
                  <a:spcPct val="0"/>
                </a:spcBef>
                <a:spcAft>
                  <a:spcPct val="0"/>
                </a:spcAft>
              </a:pPr>
              <a:t>4</a:t>
            </a:fld>
            <a:endParaRPr lang="en-US" altLang="en-US"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37C753A6-D265-FC6C-6752-C0EAB19F37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397F51C-DA06-4842-D2C2-D686EEFD5B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7- Multiple Effect Evaporator DCS Operator Graphic [25]</a:t>
            </a:r>
          </a:p>
          <a:p>
            <a:endParaRPr lang="en-US" altLang="en-US" sz="1800">
              <a:latin typeface="Times New Roman" panose="02020603050405020304" pitchFamily="18" charset="0"/>
              <a:cs typeface="Calibri" panose="020F0502020204030204" pitchFamily="34" charset="0"/>
            </a:endParaRPr>
          </a:p>
          <a:p>
            <a:endParaRPr lang="en-US" altLang="en-US"/>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a:p>
        </p:txBody>
      </p:sp>
      <p:sp>
        <p:nvSpPr>
          <p:cNvPr id="92164" name="Slide Number Placeholder 3">
            <a:extLst>
              <a:ext uri="{FF2B5EF4-FFF2-40B4-BE49-F238E27FC236}">
                <a16:creationId xmlns:a16="http://schemas.microsoft.com/office/drawing/2014/main" id="{FEB5777F-C27A-E094-2A4A-625D3B6D65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B93F13E2-3753-48D2-AB1F-96BBDB85012A}" type="slidenum">
              <a:rPr lang="en-US" altLang="en-US" sz="1200" smtClean="0">
                <a:latin typeface="Calibri" panose="020F0502020204030204" pitchFamily="34" charset="0"/>
              </a:rPr>
              <a:pPr fontAlgn="base">
                <a:spcBef>
                  <a:spcPct val="0"/>
                </a:spcBef>
                <a:spcAft>
                  <a:spcPct val="0"/>
                </a:spcAft>
              </a:pPr>
              <a:t>42</a:t>
            </a:fld>
            <a:endParaRPr lang="en-US" altLang="en-US"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DE94CA2-1E25-CE46-07C0-BCCBD306D4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09C0D65-F4A2-38AF-0D3A-FB62CB86EC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8- Multiple Effect Evaporator DCS Operator Graphic [25]</a:t>
            </a:r>
          </a:p>
          <a:p>
            <a:endParaRPr lang="en-US" altLang="en-US" sz="1800">
              <a:latin typeface="Times New Roman" panose="02020603050405020304" pitchFamily="18" charset="0"/>
              <a:cs typeface="Calibri" panose="020F0502020204030204" pitchFamily="34" charset="0"/>
            </a:endParaRPr>
          </a:p>
          <a:p>
            <a:endParaRPr lang="en-US" altLang="en-US"/>
          </a:p>
          <a:p>
            <a:endParaRPr lang="en-US" altLang="en-US"/>
          </a:p>
        </p:txBody>
      </p:sp>
      <p:sp>
        <p:nvSpPr>
          <p:cNvPr id="94212" name="Slide Number Placeholder 3">
            <a:extLst>
              <a:ext uri="{FF2B5EF4-FFF2-40B4-BE49-F238E27FC236}">
                <a16:creationId xmlns:a16="http://schemas.microsoft.com/office/drawing/2014/main" id="{C9B7CBD0-B8E3-40EA-0141-3A4D51F266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355B2BB2-CD52-4BE8-99DA-11E87BA2EC5B}" type="slidenum">
              <a:rPr lang="en-US" altLang="en-US" sz="1200" smtClean="0">
                <a:latin typeface="Calibri" panose="020F0502020204030204" pitchFamily="34" charset="0"/>
              </a:rPr>
              <a:pPr fontAlgn="base">
                <a:spcBef>
                  <a:spcPct val="0"/>
                </a:spcBef>
                <a:spcAft>
                  <a:spcPct val="0"/>
                </a:spcAft>
              </a:pPr>
              <a:t>43</a:t>
            </a:fld>
            <a:endParaRPr lang="en-US" altLang="en-US"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CF55F9F-398C-214F-8AB7-43F01E39EB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02DE0B26-56AE-FC76-36A1-7FD3567889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9- Slaker &amp; Causticizers </a:t>
            </a:r>
          </a:p>
          <a:p>
            <a:endParaRPr lang="en-US" altLang="en-US" sz="1800">
              <a:latin typeface="Times New Roman" panose="02020603050405020304" pitchFamily="18" charset="0"/>
              <a:cs typeface="Calibri" panose="020F0502020204030204" pitchFamily="34" charset="0"/>
            </a:endParaRPr>
          </a:p>
          <a:p>
            <a:endParaRPr lang="en-US" altLang="en-US"/>
          </a:p>
          <a:p>
            <a:r>
              <a:rPr lang="en-US" altLang="en-US">
                <a:solidFill>
                  <a:srgbClr val="000000"/>
                </a:solidFill>
                <a:cs typeface="Times New Roman" panose="02020603050405020304" pitchFamily="18" charset="0"/>
              </a:rPr>
              <a:t>Greg McMillan says: “Please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a:p>
            <a:endParaRPr lang="en-US" altLang="en-US"/>
          </a:p>
        </p:txBody>
      </p:sp>
      <p:sp>
        <p:nvSpPr>
          <p:cNvPr id="96260" name="Slide Number Placeholder 3">
            <a:extLst>
              <a:ext uri="{FF2B5EF4-FFF2-40B4-BE49-F238E27FC236}">
                <a16:creationId xmlns:a16="http://schemas.microsoft.com/office/drawing/2014/main" id="{994465F8-01E8-EA20-F7B3-96625DFED8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D674F54F-1DAA-4B80-87EF-7D17B323210E}" type="slidenum">
              <a:rPr lang="en-US" altLang="en-US" sz="1200" smtClean="0">
                <a:latin typeface="Calibri" panose="020F0502020204030204" pitchFamily="34" charset="0"/>
              </a:rPr>
              <a:pPr fontAlgn="base">
                <a:spcBef>
                  <a:spcPct val="0"/>
                </a:spcBef>
                <a:spcAft>
                  <a:spcPct val="0"/>
                </a:spcAft>
              </a:pPr>
              <a:t>44</a:t>
            </a:fld>
            <a:endParaRPr lang="en-US" altLang="en-US"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6C11DCB-7FC4-094B-6B29-3242DE2FD9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B37E94C5-6470-40DA-B101-CD3CF736B5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en-US">
                <a:latin typeface="Arial" panose="020B0604020202020204" pitchFamily="34" charset="0"/>
                <a:cs typeface="Arial" panose="020B0604020202020204" pitchFamily="34" charset="0"/>
              </a:rPr>
              <a:t>In causticizing area of the pulp mill green liquor is reacted with lime to form the white liquor used in the wood chip digesting (cooking) process.</a:t>
            </a:r>
          </a:p>
          <a:p>
            <a:pPr algn="just" eaLnBrk="1" hangingPunct="1"/>
            <a:r>
              <a:rPr lang="en-US" altLang="en-US">
                <a:latin typeface="Arial" panose="020B0604020202020204" pitchFamily="34" charset="0"/>
                <a:cs typeface="Arial" panose="020B0604020202020204" pitchFamily="34" charset="0"/>
              </a:rPr>
              <a:t>Traditionally, conductivity was used a variable to measure the reaction completeness. With new nuclear instruments the exact chemical constitutes in the white liquor can be determined to better gauge the reaction completeness.</a:t>
            </a:r>
          </a:p>
          <a:p>
            <a:pPr algn="just" eaLnBrk="1" hangingPunct="1"/>
            <a:r>
              <a:rPr lang="en-US" altLang="en-US">
                <a:latin typeface="Arial" panose="020B0604020202020204" pitchFamily="34" charset="0"/>
                <a:cs typeface="Arial" panose="020B0604020202020204" pitchFamily="34" charset="0"/>
              </a:rPr>
              <a:t>Since the causticizing process is by nature a process with a long lag time and not a good candidate for traditional PID control</a:t>
            </a:r>
          </a:p>
          <a:p>
            <a:pPr algn="just" eaLnBrk="1" hangingPunct="1"/>
            <a:r>
              <a:rPr lang="en-US" altLang="en-US">
                <a:latin typeface="Arial" panose="020B0604020202020204" pitchFamily="34" charset="0"/>
                <a:cs typeface="Arial" panose="020B0604020202020204" pitchFamily="34" charset="0"/>
              </a:rPr>
              <a:t>a new optimization technique involving using Model-Based Predictive Control (MPC) can tune the process more tightly which would yield a more consistent white liquor product.</a:t>
            </a:r>
          </a:p>
          <a:p>
            <a:pPr algn="just" eaLnBrk="1" hangingPunct="1"/>
            <a:r>
              <a:rPr lang="en-US" altLang="en-US">
                <a:latin typeface="Arial" panose="020B0604020202020204" pitchFamily="34" charset="0"/>
                <a:cs typeface="Arial" panose="020B0604020202020204" pitchFamily="34" charset="0"/>
              </a:rPr>
              <a:t>Big chemical savings possible here!</a:t>
            </a:r>
          </a:p>
          <a:p>
            <a:endParaRPr lang="en-US" altLang="en-US">
              <a:solidFill>
                <a:srgbClr val="000000"/>
              </a:solidFill>
              <a:cs typeface="Times New Roman" panose="02020603050405020304" pitchFamily="18" charset="0"/>
            </a:endParaRPr>
          </a:p>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p:txBody>
      </p:sp>
      <p:sp>
        <p:nvSpPr>
          <p:cNvPr id="98308" name="Slide Number Placeholder 3">
            <a:extLst>
              <a:ext uri="{FF2B5EF4-FFF2-40B4-BE49-F238E27FC236}">
                <a16:creationId xmlns:a16="http://schemas.microsoft.com/office/drawing/2014/main" id="{1F84DCEA-93B5-75ED-F193-ADCEA8E913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74971980-FDDB-4369-AADE-CC87379DA487}" type="slidenum">
              <a:rPr lang="en-US" altLang="en-US" sz="1200" smtClean="0">
                <a:latin typeface="Calibri" panose="020F0502020204030204" pitchFamily="34" charset="0"/>
              </a:rPr>
              <a:pPr fontAlgn="base">
                <a:spcBef>
                  <a:spcPct val="0"/>
                </a:spcBef>
                <a:spcAft>
                  <a:spcPct val="0"/>
                </a:spcAft>
              </a:pPr>
              <a:t>45</a:t>
            </a:fld>
            <a:endParaRPr lang="en-US" altLang="en-US"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DF72FE9-63F3-F713-D002-CD0D664F2A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9D019CA-B330-4A1D-0AAE-4852EBDBFBD9}"/>
              </a:ext>
            </a:extLst>
          </p:cNvPr>
          <p:cNvSpPr>
            <a:spLocks noGrp="1"/>
          </p:cNvSpPr>
          <p:nvPr>
            <p:ph type="body" idx="1"/>
          </p:nvPr>
        </p:nvSpPr>
        <p:spPr/>
        <p:txBody>
          <a:bodyPr/>
          <a:lstStyle/>
          <a:p>
            <a:pPr>
              <a:defRPr/>
            </a:pPr>
            <a:r>
              <a:rPr lang="en-US" sz="1800" dirty="0">
                <a:latin typeface="Times New Roman" panose="02020603050405020304" pitchFamily="18" charset="0"/>
                <a:ea typeface="Calibri" panose="020F0502020204030204" pitchFamily="34" charset="0"/>
              </a:rPr>
              <a:t>Figure 10- Slaker &amp; Causticizers DCS Operator Graphic </a:t>
            </a:r>
          </a:p>
          <a:p>
            <a:pPr>
              <a:defRPr/>
            </a:pPr>
            <a:endParaRPr lang="en-US" sz="1800" dirty="0">
              <a:latin typeface="Times New Roman" panose="02020603050405020304" pitchFamily="18" charset="0"/>
              <a:ea typeface="Calibri" panose="020F0502020204030204" pitchFamily="34" charset="0"/>
            </a:endParaRPr>
          </a:p>
          <a:p>
            <a:pPr>
              <a:defRPr/>
            </a:pPr>
            <a:endParaRPr lang="en-US" dirty="0"/>
          </a:p>
          <a:p>
            <a:pPr algn="just">
              <a:lnSpc>
                <a:spcPct val="107000"/>
              </a:lnSpc>
              <a:spcBef>
                <a:spcPts val="0"/>
              </a:spcBef>
              <a:spcAft>
                <a:spcPts val="0"/>
              </a:spcAft>
              <a:defRPr/>
            </a:pPr>
            <a:r>
              <a:rPr lang="en-US" sz="1800" dirty="0">
                <a:latin typeface="Arial" panose="020B0604020202020204" pitchFamily="34" charset="0"/>
                <a:ea typeface="Calibri" panose="020F0502020204030204" pitchFamily="34" charset="0"/>
                <a:cs typeface="Times New Roman" panose="02020603050405020304" pitchFamily="18" charset="0"/>
              </a:rPr>
              <a:t>Fig. 10 explanations:</a:t>
            </a:r>
            <a:endParaRPr lang="en-US" sz="1800" dirty="0">
              <a:ea typeface="Calibri" panose="020F0502020204030204" pitchFamily="34" charset="0"/>
              <a:cs typeface="Times New Roman" panose="02020603050405020304" pitchFamily="18" charset="0"/>
            </a:endParaRPr>
          </a:p>
          <a:p>
            <a:pPr marL="342900" indent="-342900" algn="just">
              <a:lnSpc>
                <a:spcPct val="107000"/>
              </a:lnSpc>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Long Deadtime means Good case for Multivariable Predictive Controller</a:t>
            </a:r>
            <a:endParaRPr lang="en-US" sz="1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CV – Conductivity </a:t>
            </a:r>
            <a:endParaRPr lang="en-US" sz="1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MV – Green Liquor &amp; Lime feeder ASDs</a:t>
            </a:r>
            <a:endParaRPr lang="en-US" sz="1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DV – White Liquor Production Rate</a:t>
            </a:r>
            <a:endParaRPr lang="en-US" sz="1800" dirty="0">
              <a:ea typeface="Calibri" panose="020F0502020204030204" pitchFamily="34" charset="0"/>
              <a:cs typeface="Times New Roman" panose="02020603050405020304" pitchFamily="18" charset="0"/>
            </a:endParaRPr>
          </a:p>
          <a:p>
            <a:pPr>
              <a:defRPr/>
            </a:pPr>
            <a:endParaRPr lang="en-US" dirty="0"/>
          </a:p>
          <a:p>
            <a:pPr>
              <a:defRPr/>
            </a:pPr>
            <a:r>
              <a:rPr lang="en-US" altLang="en-US" dirty="0">
                <a:solidFill>
                  <a:srgbClr val="000000"/>
                </a:solidFill>
                <a:cs typeface="Times New Roman" panose="02020603050405020304" pitchFamily="18" charset="0"/>
              </a:rPr>
              <a:t>Please </a:t>
            </a:r>
            <a:r>
              <a:rPr lang="en-US" altLang="en-US" b="1" u="sng" dirty="0">
                <a:solidFill>
                  <a:srgbClr val="000000"/>
                </a:solidFill>
                <a:cs typeface="Times New Roman" panose="02020603050405020304" pitchFamily="18" charset="0"/>
              </a:rPr>
              <a:t>don't lump PID with Expert System controls</a:t>
            </a:r>
            <a:r>
              <a:rPr lang="en-US" altLang="en-US" dirty="0">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pPr>
              <a:defRPr/>
            </a:pPr>
            <a:r>
              <a:rPr lang="en-US" altLang="en-US" dirty="0"/>
              <a:t>Also, there is a common </a:t>
            </a:r>
            <a:r>
              <a:rPr lang="en-US" altLang="en-US" b="1" u="sng" dirty="0"/>
              <a:t>misconception that MPC is better than PID for dead time dominant and lag dominant systems</a:t>
            </a:r>
            <a:r>
              <a:rPr lang="en-US" altLang="en-US" dirty="0"/>
              <a:t>. </a:t>
            </a:r>
            <a:r>
              <a:rPr lang="en-US" altLang="en-US" b="1" u="sng" dirty="0"/>
              <a:t>PID can do better than MPC at unmeasured load disturbance rejection for dead time dominant systems </a:t>
            </a:r>
            <a:r>
              <a:rPr lang="en-US" altLang="en-US" dirty="0"/>
              <a:t>if you </a:t>
            </a:r>
            <a:r>
              <a:rPr lang="en-US" altLang="en-US" b="1" u="sng" dirty="0"/>
              <a:t>turn on external reset feedback (ERF) </a:t>
            </a:r>
            <a:r>
              <a:rPr lang="en-US" altLang="en-US" dirty="0"/>
              <a:t>and </a:t>
            </a:r>
            <a:r>
              <a:rPr lang="en-US" altLang="en-US" b="1" u="sng" dirty="0"/>
              <a:t>put a deadtime block in the ERF path to provide dead time compensation </a:t>
            </a:r>
            <a:r>
              <a:rPr lang="en-US" altLang="en-US" dirty="0"/>
              <a:t>and then </a:t>
            </a:r>
            <a:r>
              <a:rPr lang="en-US" altLang="en-US" b="1" u="sng" dirty="0"/>
              <a:t>tune the controller with much smaller PID reset time</a:t>
            </a:r>
            <a:r>
              <a:rPr lang="en-US" altLang="en-US" dirty="0"/>
              <a:t>. PID can do better than MPC at </a:t>
            </a:r>
            <a:r>
              <a:rPr lang="en-US" altLang="en-US" u="sng" dirty="0"/>
              <a:t>unmeasured load</a:t>
            </a:r>
            <a:r>
              <a:rPr lang="en-US" altLang="en-US" dirty="0"/>
              <a:t> disturbance rejection for </a:t>
            </a:r>
            <a:r>
              <a:rPr lang="en-US" altLang="en-US" b="1" u="sng" dirty="0"/>
              <a:t>lag dominant systems (process time constant greater than 4 times total loop dead time) </a:t>
            </a:r>
            <a:r>
              <a:rPr lang="en-US" altLang="en-US" dirty="0"/>
              <a:t>if you </a:t>
            </a:r>
            <a:r>
              <a:rPr lang="en-US" altLang="en-US" b="1" u="sng" dirty="0"/>
              <a:t>use near-integrator tuning rules with an aggressive PID gain</a:t>
            </a:r>
            <a:r>
              <a:rPr lang="en-US" altLang="en-US" dirty="0"/>
              <a:t>. MPC does better than PID for measured disturbances, constraint control, interactions, complex dynamics, and multivariable optimization.</a:t>
            </a:r>
          </a:p>
          <a:p>
            <a:pPr>
              <a:defRPr/>
            </a:pPr>
            <a:r>
              <a:rPr lang="en-US" altLang="en-US" dirty="0"/>
              <a:t> </a:t>
            </a:r>
          </a:p>
          <a:p>
            <a:pPr>
              <a:defRPr/>
            </a:pPr>
            <a:r>
              <a:rPr lang="en-US" altLang="en-US" b="1" u="sng" dirty="0"/>
              <a:t>If you use MPC, you should be concerned about being able to update model dead time online for transportation delays </a:t>
            </a:r>
            <a:r>
              <a:rPr lang="en-US" altLang="en-US" dirty="0"/>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dirty="0"/>
              <a:t>Reliable and accurate measurements are needed for all controlled, disturbance, and constraint variables</a:t>
            </a:r>
            <a:r>
              <a:rPr lang="en-US" altLang="en-US" dirty="0"/>
              <a:t>. </a:t>
            </a:r>
            <a:r>
              <a:rPr lang="en-US" altLang="en-US" b="1" u="sng" dirty="0"/>
              <a:t>Precise valves are needed for all manipulated variables</a:t>
            </a:r>
            <a:r>
              <a:rPr lang="en-US" altLang="en-US" dirty="0"/>
              <a:t>.</a:t>
            </a:r>
          </a:p>
          <a:p>
            <a:pPr>
              <a:defRPr/>
            </a:pPr>
            <a:r>
              <a:rPr lang="en-US" altLang="en-US" dirty="0"/>
              <a:t> </a:t>
            </a:r>
          </a:p>
          <a:p>
            <a:pPr>
              <a:defRPr/>
            </a:pPr>
            <a:r>
              <a:rPr lang="en-US" altLang="en-US" b="1" u="sng" dirty="0"/>
              <a:t>Someone needs to monitor and continuously improve MPC to handle changing conditions and deterioration in equipment, sensors, and valves</a:t>
            </a:r>
            <a:r>
              <a:rPr lang="en-US" altLang="en-US" dirty="0"/>
              <a:t>.</a:t>
            </a:r>
          </a:p>
          <a:p>
            <a:pPr>
              <a:defRPr/>
            </a:pPr>
            <a:r>
              <a:rPr lang="en-US" altLang="en-US" dirty="0"/>
              <a:t> </a:t>
            </a:r>
          </a:p>
          <a:p>
            <a:pPr>
              <a:defRPr/>
            </a:pPr>
            <a:r>
              <a:rPr lang="en-US" altLang="en-US" dirty="0"/>
              <a:t>Honeywell proposed a "lights out mill" (no operators) back in the 1970s when it first came out with its DCS. It never happened. I </a:t>
            </a:r>
            <a:r>
              <a:rPr lang="en-US" altLang="en-US" b="1" u="sng" dirty="0"/>
              <a:t>look at automation as not completely eliminating operators in a complex mill but elevating the role of an operator to the point of being a technician or engineer with control system expertise</a:t>
            </a:r>
            <a:r>
              <a:rPr lang="en-US" altLang="en-US" dirty="0"/>
              <a:t>.</a:t>
            </a:r>
          </a:p>
          <a:p>
            <a:pPr>
              <a:defRPr/>
            </a:pPr>
            <a:endParaRPr lang="en-US" altLang="en-US" dirty="0">
              <a:cs typeface="Calibri" panose="020F0502020204030204" pitchFamily="34" charset="0"/>
            </a:endParaRPr>
          </a:p>
          <a:p>
            <a:pPr>
              <a:defRPr/>
            </a:pPr>
            <a:endParaRPr lang="en-US" altLang="en-US" dirty="0"/>
          </a:p>
          <a:p>
            <a:pPr>
              <a:defRPr/>
            </a:pPr>
            <a:endParaRPr lang="en-US" dirty="0"/>
          </a:p>
        </p:txBody>
      </p:sp>
      <p:sp>
        <p:nvSpPr>
          <p:cNvPr id="100356" name="Slide Number Placeholder 3">
            <a:extLst>
              <a:ext uri="{FF2B5EF4-FFF2-40B4-BE49-F238E27FC236}">
                <a16:creationId xmlns:a16="http://schemas.microsoft.com/office/drawing/2014/main" id="{3AF0871E-5B8C-2BFB-FD89-83B1AB5C0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835C9FCB-4512-46CF-8BEE-EDB7494D0B18}" type="slidenum">
              <a:rPr lang="en-US" altLang="en-US" sz="1200" smtClean="0">
                <a:latin typeface="Calibri" panose="020F0502020204030204" pitchFamily="34" charset="0"/>
              </a:rPr>
              <a:pPr fontAlgn="base">
                <a:spcBef>
                  <a:spcPct val="0"/>
                </a:spcBef>
                <a:spcAft>
                  <a:spcPct val="0"/>
                </a:spcAft>
              </a:pPr>
              <a:t>46</a:t>
            </a:fld>
            <a:endParaRPr lang="en-US" altLang="en-US"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C39D34C-72F4-00FE-5DDF-1DAC962352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1BF7327-9D66-5C57-F3E0-283ECD615D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11- Continuous Digester Process [25]</a:t>
            </a:r>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sz="1800">
              <a:latin typeface="Times New Roman" panose="02020603050405020304" pitchFamily="18"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The chip meter speed sets the digester production rate. The Kappa number can be measured using an online analyzer or by analyzing the grab sample in the lab. The delay associated with each input that is reflected in the Kappa number is automatically determined by doing cross correlation between the process inputs and the Kappa number. [25]</a:t>
            </a:r>
          </a:p>
          <a:p>
            <a:endParaRPr lang="en-US" altLang="en-US" sz="1800">
              <a:latin typeface="Times New Roman" panose="02020603050405020304" pitchFamily="18" charset="0"/>
              <a:cs typeface="Calibri" panose="020F0502020204030204" pitchFamily="34" charset="0"/>
            </a:endParaRPr>
          </a:p>
          <a:p>
            <a:endParaRPr lang="en-US" altLang="en-US"/>
          </a:p>
          <a:p>
            <a:pPr eaLnBrk="1" hangingPunct="1">
              <a:buFont typeface="LucidaGrande"/>
              <a:buChar char="▸"/>
            </a:pPr>
            <a:r>
              <a:rPr lang="en-US" altLang="en-US"/>
              <a:t>The pulp digesting (cooking) process uses either/or batch or continuous digesters.</a:t>
            </a:r>
          </a:p>
          <a:p>
            <a:pPr eaLnBrk="1" hangingPunct="1">
              <a:buFont typeface="LucidaGrande"/>
              <a:buChar char="▸"/>
            </a:pPr>
            <a:r>
              <a:rPr lang="en-US" altLang="en-US"/>
              <a:t>Either way, the principle is the same; the wood chips and the cooking chemicals are added to the digester and under pressure and at an elevated temperature from the steam addition,</a:t>
            </a:r>
          </a:p>
          <a:p>
            <a:pPr eaLnBrk="1" hangingPunct="1">
              <a:buFont typeface="LucidaGrande"/>
              <a:buChar char="▸"/>
            </a:pPr>
            <a:r>
              <a:rPr lang="en-US" altLang="en-US"/>
              <a:t>the wood chips are cooked (really “exploded”) for sixty to ninety minutes.</a:t>
            </a:r>
          </a:p>
          <a:p>
            <a:pPr eaLnBrk="1" hangingPunct="1">
              <a:buFont typeface="LucidaGrande"/>
              <a:buChar char="▸"/>
            </a:pPr>
            <a:r>
              <a:rPr lang="en-US" altLang="en-US"/>
              <a:t>The pulp stock slurry exits the digester at a consistency of 6% and the resulting pulp fibers are close to the state they need to be in to make the paper.</a:t>
            </a:r>
          </a:p>
          <a:p>
            <a:pPr eaLnBrk="1" hangingPunct="1">
              <a:buFont typeface="LucidaGrande"/>
              <a:buChar char="▸"/>
            </a:pPr>
            <a:r>
              <a:rPr lang="en-US" altLang="en-US"/>
              <a:t>The optimization here can involve energy savings by increasing throughput and scheduling the batches so that steam consumption is leveled so that spikes cause fluctuations in the boiler demand.</a:t>
            </a:r>
          </a:p>
          <a:p>
            <a:pPr eaLnBrk="1" hangingPunct="1">
              <a:buFont typeface="LucidaGrande"/>
              <a:buChar char="▸"/>
            </a:pPr>
            <a:r>
              <a:rPr lang="en-US" altLang="en-US"/>
              <a:t>Also, online freeness (a measure of the cooking completeness) analyzers can close the control loop to more accurately determine when the cook is complete. </a:t>
            </a:r>
          </a:p>
          <a:p>
            <a:endParaRPr lang="en-US" altLang="en-US"/>
          </a:p>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a:p>
            <a:endParaRPr lang="en-US" altLang="en-US"/>
          </a:p>
          <a:p>
            <a:endParaRPr lang="en-US" altLang="en-US"/>
          </a:p>
        </p:txBody>
      </p:sp>
      <p:sp>
        <p:nvSpPr>
          <p:cNvPr id="102404" name="Slide Number Placeholder 3">
            <a:extLst>
              <a:ext uri="{FF2B5EF4-FFF2-40B4-BE49-F238E27FC236}">
                <a16:creationId xmlns:a16="http://schemas.microsoft.com/office/drawing/2014/main" id="{0C31DBBB-9D54-3F3A-1AB6-F6519FCDFA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72A5A57-6333-491B-A485-577DC85BF7CA}" type="slidenum">
              <a:rPr lang="en-US" altLang="en-US" sz="1200" smtClean="0">
                <a:latin typeface="Calibri" panose="020F0502020204030204" pitchFamily="34" charset="0"/>
              </a:rPr>
              <a:pPr fontAlgn="base">
                <a:spcBef>
                  <a:spcPct val="0"/>
                </a:spcBef>
                <a:spcAft>
                  <a:spcPct val="0"/>
                </a:spcAft>
              </a:pPr>
              <a:t>47</a:t>
            </a:fld>
            <a:endParaRPr lang="en-US" altLang="en-US"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B15164C6-C28B-ADFD-3483-B9CB4AD60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B1C2BFA0-9E6F-A529-0A0C-53AD8812D5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12- Continuous Digester DCS Operator Graphic [25]</a:t>
            </a:r>
          </a:p>
          <a:p>
            <a:endParaRPr lang="en-US" altLang="en-US"/>
          </a:p>
          <a:p>
            <a:pPr eaLnBrk="1" hangingPunct="1">
              <a:buFont typeface="LucidaGrande"/>
              <a:buChar char="▸"/>
            </a:pPr>
            <a:r>
              <a:rPr lang="en-US" altLang="en-US">
                <a:latin typeface="Arial" panose="020B0604020202020204" pitchFamily="34" charset="0"/>
                <a:cs typeface="Arial" panose="020B0604020202020204" pitchFamily="34" charset="0"/>
              </a:rPr>
              <a:t>Fig. 12, 13, &amp; 14 explanations</a:t>
            </a:r>
          </a:p>
          <a:p>
            <a:pPr eaLnBrk="1" hangingPunct="1">
              <a:buFont typeface="LucidaGrande"/>
              <a:buChar char="▸"/>
            </a:pPr>
            <a:r>
              <a:rPr lang="en-US" altLang="en-US">
                <a:latin typeface="Arial" panose="020B0604020202020204" pitchFamily="34" charset="0"/>
                <a:cs typeface="Arial" panose="020B0604020202020204" pitchFamily="34" charset="0"/>
              </a:rPr>
              <a:t>Kappa Number is the amount of delignification of the pulp fiber</a:t>
            </a:r>
          </a:p>
          <a:p>
            <a:pPr eaLnBrk="1" hangingPunct="1">
              <a:buFont typeface="LucidaGrande"/>
              <a:buChar char="▸"/>
            </a:pPr>
            <a:r>
              <a:rPr lang="en-US" altLang="en-US">
                <a:latin typeface="Arial" panose="020B0604020202020204" pitchFamily="34" charset="0"/>
                <a:cs typeface="Arial" panose="020B0604020202020204" pitchFamily="34" charset="0"/>
              </a:rPr>
              <a:t>For example, brown board will have a higher Kappa Number than bleached pulp</a:t>
            </a:r>
          </a:p>
          <a:p>
            <a:pPr eaLnBrk="1" hangingPunct="1">
              <a:buFont typeface="LucidaGrande"/>
              <a:buChar char="▸"/>
            </a:pPr>
            <a:r>
              <a:rPr lang="en-US" altLang="en-US">
                <a:latin typeface="Arial" panose="020B0604020202020204" pitchFamily="34" charset="0"/>
                <a:cs typeface="Arial" panose="020B0604020202020204" pitchFamily="34" charset="0"/>
              </a:rPr>
              <a:t>White Liquor Analyzer to sense residual chemical </a:t>
            </a:r>
          </a:p>
          <a:p>
            <a:pPr eaLnBrk="1" hangingPunct="1">
              <a:buFont typeface="LucidaGrande"/>
              <a:buChar char="▸"/>
            </a:pPr>
            <a:r>
              <a:rPr lang="en-US" altLang="en-US">
                <a:latin typeface="Arial" panose="020B0604020202020204" pitchFamily="34" charset="0"/>
                <a:cs typeface="Arial" panose="020B0604020202020204" pitchFamily="34" charset="0"/>
              </a:rPr>
              <a:t>Kappa Analyzer to sense fiber delignification</a:t>
            </a:r>
          </a:p>
          <a:p>
            <a:pPr eaLnBrk="1" hangingPunct="1">
              <a:buFont typeface="LucidaGrande"/>
              <a:buChar char="▸"/>
            </a:pPr>
            <a:r>
              <a:rPr lang="en-US" altLang="en-US">
                <a:latin typeface="Arial" panose="020B0604020202020204" pitchFamily="34" charset="0"/>
                <a:cs typeface="Arial" panose="020B0604020202020204" pitchFamily="34" charset="0"/>
              </a:rPr>
              <a:t>Batch Scheduling - Steam Leveling smoothes boiler operation</a:t>
            </a:r>
          </a:p>
          <a:p>
            <a:pPr eaLnBrk="1" hangingPunct="1">
              <a:buFont typeface="LucidaGrande"/>
              <a:buChar char="▸"/>
            </a:pPr>
            <a:r>
              <a:rPr lang="en-US" altLang="en-US">
                <a:latin typeface="Arial" panose="020B0604020202020204" pitchFamily="34" charset="0"/>
                <a:cs typeface="Arial" panose="020B0604020202020204" pitchFamily="34" charset="0"/>
              </a:rPr>
              <a:t>Chip Qualities – uniform moisture</a:t>
            </a:r>
          </a:p>
          <a:p>
            <a:pPr eaLnBrk="1" hangingPunct="1">
              <a:buFont typeface="LucidaGrande"/>
              <a:buChar char="▸"/>
            </a:pPr>
            <a:r>
              <a:rPr lang="en-US" altLang="en-US">
                <a:latin typeface="Arial" panose="020B0604020202020204" pitchFamily="34" charset="0"/>
                <a:cs typeface="Arial" panose="020B0604020202020204" pitchFamily="34" charset="0"/>
              </a:rPr>
              <a:t>Batch digesters- liquor analyzer</a:t>
            </a:r>
          </a:p>
          <a:p>
            <a:pPr eaLnBrk="1" hangingPunct="1">
              <a:buFont typeface="LucidaGrande"/>
              <a:buChar char="▸"/>
            </a:pPr>
            <a:r>
              <a:rPr lang="en-US" altLang="en-US">
                <a:latin typeface="Arial" panose="020B0604020202020204" pitchFamily="34" charset="0"/>
                <a:cs typeface="Arial" panose="020B0604020202020204" pitchFamily="34" charset="0"/>
              </a:rPr>
              <a:t>Better Kappa control</a:t>
            </a:r>
          </a:p>
          <a:p>
            <a:pPr eaLnBrk="1" hangingPunct="1">
              <a:buFont typeface="LucidaGrande"/>
              <a:buChar char="▸"/>
            </a:pPr>
            <a:r>
              <a:rPr lang="en-US" altLang="en-US">
                <a:latin typeface="Arial" panose="020B0604020202020204" pitchFamily="34" charset="0"/>
                <a:cs typeface="Arial" panose="020B0604020202020204" pitchFamily="34" charset="0"/>
              </a:rPr>
              <a:t>Reduce white liquor usage</a:t>
            </a:r>
          </a:p>
          <a:p>
            <a:pPr eaLnBrk="1" hangingPunct="1">
              <a:buFont typeface="LucidaGrande"/>
              <a:buChar char="▸"/>
            </a:pPr>
            <a:r>
              <a:rPr lang="en-US" altLang="en-US">
                <a:latin typeface="Arial" panose="020B0604020202020204" pitchFamily="34" charset="0"/>
                <a:cs typeface="Arial" panose="020B0604020202020204" pitchFamily="34" charset="0"/>
              </a:rPr>
              <a:t>Batch digesters- Kappa analyzer</a:t>
            </a:r>
          </a:p>
          <a:p>
            <a:pPr eaLnBrk="1" hangingPunct="1">
              <a:buFont typeface="LucidaGrande"/>
              <a:buChar char="▸"/>
            </a:pPr>
            <a:r>
              <a:rPr lang="en-US" altLang="en-US">
                <a:latin typeface="Arial" panose="020B0604020202020204" pitchFamily="34" charset="0"/>
                <a:cs typeface="Arial" panose="020B0604020202020204" pitchFamily="34" charset="0"/>
              </a:rPr>
              <a:t>Better Kappa control</a:t>
            </a:r>
          </a:p>
          <a:p>
            <a:endParaRPr lang="en-US" altLang="en-US"/>
          </a:p>
          <a:p>
            <a:endParaRPr lang="en-US" altLang="en-US"/>
          </a:p>
        </p:txBody>
      </p:sp>
      <p:sp>
        <p:nvSpPr>
          <p:cNvPr id="104452" name="Slide Number Placeholder 3">
            <a:extLst>
              <a:ext uri="{FF2B5EF4-FFF2-40B4-BE49-F238E27FC236}">
                <a16:creationId xmlns:a16="http://schemas.microsoft.com/office/drawing/2014/main" id="{CEE850E0-94C4-7A7C-A0F6-6914E70103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378D5B46-0912-4E3D-85C9-D9492723F03A}" type="slidenum">
              <a:rPr lang="en-US" altLang="en-US" sz="1200" smtClean="0">
                <a:latin typeface="Calibri" panose="020F0502020204030204" pitchFamily="34" charset="0"/>
              </a:rPr>
              <a:pPr fontAlgn="base">
                <a:spcBef>
                  <a:spcPct val="0"/>
                </a:spcBef>
                <a:spcAft>
                  <a:spcPct val="0"/>
                </a:spcAft>
              </a:pPr>
              <a:t>48</a:t>
            </a:fld>
            <a:endParaRPr lang="en-US" altLang="en-US"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E92B87A-61EE-C3D0-3F8C-F37B7FCB0A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4A96C60C-6D3B-2E20-CAE0-23986D552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13 Continuous Digester Advanced Control Summary</a:t>
            </a:r>
          </a:p>
          <a:p>
            <a:endParaRPr lang="en-US" altLang="en-US"/>
          </a:p>
          <a:p>
            <a:r>
              <a:rPr lang="en-US" altLang="en-US" sz="1800">
                <a:latin typeface="Arial" panose="020B0604020202020204" pitchFamily="34" charset="0"/>
                <a:cs typeface="Calibri" panose="020F0502020204030204" pitchFamily="34" charset="0"/>
              </a:rPr>
              <a:t>Figure 14 Continuous Digester Grade Change</a:t>
            </a:r>
            <a:endParaRPr lang="en-US" altLang="en-US"/>
          </a:p>
        </p:txBody>
      </p:sp>
      <p:sp>
        <p:nvSpPr>
          <p:cNvPr id="106500" name="Slide Number Placeholder 3">
            <a:extLst>
              <a:ext uri="{FF2B5EF4-FFF2-40B4-BE49-F238E27FC236}">
                <a16:creationId xmlns:a16="http://schemas.microsoft.com/office/drawing/2014/main" id="{EEC08C47-97E1-7689-58E5-B27AF5A30A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A9E852A9-27F7-4606-B133-C5EFBDE29C54}" type="slidenum">
              <a:rPr lang="en-US" altLang="en-US" sz="1200" smtClean="0">
                <a:latin typeface="Calibri" panose="020F0502020204030204" pitchFamily="34" charset="0"/>
              </a:rPr>
              <a:pPr fontAlgn="base">
                <a:spcBef>
                  <a:spcPct val="0"/>
                </a:spcBef>
                <a:spcAft>
                  <a:spcPct val="0"/>
                </a:spcAft>
              </a:pPr>
              <a:t>49</a:t>
            </a:fld>
            <a:endParaRPr lang="en-US"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5F588D36-BC56-F1FF-C944-AC69A596CB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183B679C-7F7B-81A8-D8EC-C3A703C61A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15- Batch Digester Overview</a:t>
            </a:r>
          </a:p>
          <a:p>
            <a:endParaRPr lang="en-US" altLang="en-US" sz="1800">
              <a:latin typeface="Arial" panose="020B0604020202020204" pitchFamily="34" charset="0"/>
            </a:endParaRPr>
          </a:p>
          <a:p>
            <a:r>
              <a:rPr lang="en-US" altLang="en-US" sz="1800">
                <a:latin typeface="Arial" panose="020B0604020202020204" pitchFamily="34" charset="0"/>
                <a:cs typeface="Calibri" panose="020F0502020204030204" pitchFamily="34" charset="0"/>
              </a:rPr>
              <a:t>Figure 16- Batch Digester House Scheduler</a:t>
            </a:r>
          </a:p>
          <a:p>
            <a:endParaRPr lang="en-US" altLang="en-US" sz="1800">
              <a:latin typeface="Arial" panose="020B0604020202020204" pitchFamily="34"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[19] Harris Mayeaux and Kathy Hutson; "Advanced Controls at CCA Brewton Provide Stable Fiberline Operation"; Pulp &amp; Paper Magazine; April 1, 1996</a:t>
            </a:r>
          </a:p>
          <a:p>
            <a:endParaRPr lang="en-US" altLang="en-US"/>
          </a:p>
        </p:txBody>
      </p:sp>
      <p:sp>
        <p:nvSpPr>
          <p:cNvPr id="108548" name="Slide Number Placeholder 3">
            <a:extLst>
              <a:ext uri="{FF2B5EF4-FFF2-40B4-BE49-F238E27FC236}">
                <a16:creationId xmlns:a16="http://schemas.microsoft.com/office/drawing/2014/main" id="{94133E34-21D8-E600-E4AF-0F06338AF8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9DC40FA-A2F0-430B-8AB1-F9DFD4E382E0}" type="slidenum">
              <a:rPr lang="en-US" altLang="en-US" sz="1200" smtClean="0">
                <a:latin typeface="Calibri" panose="020F0502020204030204" pitchFamily="34" charset="0"/>
              </a:rPr>
              <a:pPr fontAlgn="base">
                <a:spcBef>
                  <a:spcPct val="0"/>
                </a:spcBef>
                <a:spcAft>
                  <a:spcPct val="0"/>
                </a:spcAft>
              </a:pPr>
              <a:t>50</a:t>
            </a:fld>
            <a:endParaRPr lang="en-US" altLang="en-US"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98448939-506D-6D47-E374-F4CB2B7903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1A322B04-7446-7E11-FCF7-135CF8C840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Figure 17- Brown Stock Washer Overview</a:t>
            </a:r>
          </a:p>
          <a:p>
            <a:pPr algn="just" eaLnBrk="1" hangingPunct="1">
              <a:buClr>
                <a:srgbClr val="0066A1"/>
              </a:buClr>
              <a:buFont typeface="LucidaGrande"/>
              <a:buChar char="▸"/>
            </a:pPr>
            <a:r>
              <a:rPr lang="en-US" altLang="en-US">
                <a:latin typeface="Arial" panose="020B0604020202020204" pitchFamily="34" charset="0"/>
                <a:cs typeface="Arial" panose="020B0604020202020204" pitchFamily="34" charset="0"/>
              </a:rPr>
              <a:t>The digested, screened, and perhaps refined pulp stock, although uniform in fiber size, is still very dirty with all the by organic and inorganic byproducts from the digesting process, known as weak black liquor at around 15% solids.</a:t>
            </a:r>
          </a:p>
          <a:p>
            <a:pPr algn="just" eaLnBrk="1" hangingPunct="1">
              <a:buClr>
                <a:srgbClr val="0066A1"/>
              </a:buClr>
              <a:buFont typeface="LucidaGrande"/>
              <a:buChar char="▸"/>
            </a:pPr>
            <a:r>
              <a:rPr lang="en-US" altLang="en-US">
                <a:latin typeface="Arial" panose="020B0604020202020204" pitchFamily="34" charset="0"/>
                <a:cs typeface="Arial" panose="020B0604020202020204" pitchFamily="34" charset="0"/>
              </a:rPr>
              <a:t>The dark color comes primarily from the lignin which is the “glue” that binds the wood fibers and gives the wood its strength and rigidity. There are also a lot of residual cooking inorganic chemicals that can be reused in the digesting process.</a:t>
            </a:r>
          </a:p>
          <a:p>
            <a:pPr algn="just" eaLnBrk="1" hangingPunct="1">
              <a:buClr>
                <a:srgbClr val="0066A1"/>
              </a:buClr>
              <a:buFont typeface="LucidaGrande"/>
              <a:buChar char="▸"/>
            </a:pPr>
            <a:r>
              <a:rPr lang="en-US" altLang="en-US">
                <a:latin typeface="Arial" panose="020B0604020202020204" pitchFamily="34" charset="0"/>
                <a:cs typeface="Arial" panose="020B0604020202020204" pitchFamily="34" charset="0"/>
              </a:rPr>
              <a:t>The brown stock washers usually consistent of multiple (three), countercurrent (which means pulp stock comes from one direction and clean wash water comes from the opposite direction) stages.</a:t>
            </a:r>
          </a:p>
          <a:p>
            <a:pPr algn="just" eaLnBrk="1" hangingPunct="1">
              <a:buClr>
                <a:srgbClr val="0066A1"/>
              </a:buClr>
              <a:buFont typeface="LucidaGrande"/>
              <a:buChar char="▸"/>
            </a:pPr>
            <a:r>
              <a:rPr lang="en-US" altLang="en-US">
                <a:latin typeface="Arial" panose="020B0604020202020204" pitchFamily="34" charset="0"/>
                <a:cs typeface="Arial" panose="020B0604020202020204" pitchFamily="34" charset="0"/>
              </a:rPr>
              <a:t>Fresh make-up wash water is added on the cleanest pulp at the latter stages to wash the pulp stock, but the recycled weak liquor wash water is added on the dirtiest pulp at the earlier stages.</a:t>
            </a:r>
          </a:p>
          <a:p>
            <a:pPr algn="just" eaLnBrk="1" hangingPunct="1">
              <a:buClr>
                <a:srgbClr val="0066A1"/>
              </a:buClr>
              <a:buFont typeface="LucidaGrande"/>
              <a:buChar char="▸"/>
            </a:pPr>
            <a:r>
              <a:rPr lang="en-US" altLang="en-US">
                <a:latin typeface="Arial" panose="020B0604020202020204" pitchFamily="34" charset="0"/>
                <a:cs typeface="Arial" panose="020B0604020202020204" pitchFamily="34" charset="0"/>
              </a:rPr>
              <a:t>A common optimization technique is to use Dilution Factor Washing based on pounds of wash water to pounds of wood fiber (the optimal ratio is about 1.0) to minimize overwashing that would use more water that would subsequently need to be evaporated to get the black liquor to the magic number of 65% for burning in the recovery boiler.</a:t>
            </a:r>
          </a:p>
        </p:txBody>
      </p:sp>
      <p:sp>
        <p:nvSpPr>
          <p:cNvPr id="110596" name="Slide Number Placeholder 3">
            <a:extLst>
              <a:ext uri="{FF2B5EF4-FFF2-40B4-BE49-F238E27FC236}">
                <a16:creationId xmlns:a16="http://schemas.microsoft.com/office/drawing/2014/main" id="{9C1C2FD2-8BF4-7E45-6951-C836B1F41B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BAC1ED6-70AD-4B86-85E7-B9D9B5902BA8}" type="slidenum">
              <a:rPr lang="en-US" altLang="en-US" sz="1200" smtClean="0">
                <a:latin typeface="Calibri" panose="020F0502020204030204" pitchFamily="34" charset="0"/>
              </a:rPr>
              <a:pPr fontAlgn="base">
                <a:spcBef>
                  <a:spcPct val="0"/>
                </a:spcBef>
                <a:spcAft>
                  <a:spcPct val="0"/>
                </a:spcAft>
              </a:pPr>
              <a:t>51</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1A5976C-4B5B-BA93-A9AA-D4E0E42142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8E21A99-7023-527F-FD35-877A52600E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DICTIONARY DEFINITIONS</a:t>
            </a:r>
          </a:p>
        </p:txBody>
      </p:sp>
      <p:sp>
        <p:nvSpPr>
          <p:cNvPr id="27652" name="Slide Number Placeholder 3">
            <a:extLst>
              <a:ext uri="{FF2B5EF4-FFF2-40B4-BE49-F238E27FC236}">
                <a16:creationId xmlns:a16="http://schemas.microsoft.com/office/drawing/2014/main" id="{7D49A707-5012-ED4D-8CE5-CA3C53744F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F8F10A5-64D3-4BBC-9161-985C32111BD7}" type="slidenum">
              <a:rPr lang="en-US" altLang="en-US" sz="1200" smtClean="0">
                <a:latin typeface="Calibri" panose="020F0502020204030204" pitchFamily="34" charset="0"/>
              </a:rPr>
              <a:pPr fontAlgn="base">
                <a:spcBef>
                  <a:spcPct val="0"/>
                </a:spcBef>
                <a:spcAft>
                  <a:spcPct val="0"/>
                </a:spcAft>
              </a:pPr>
              <a:t>5</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EF588228-C197-A561-4F50-5EE4312B5F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6359111F-64D6-1B30-B6FF-F6C7CD4F3C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en-US">
                <a:latin typeface="Arial" panose="020B0604020202020204" pitchFamily="34" charset="0"/>
                <a:cs typeface="Arial" panose="020B0604020202020204" pitchFamily="34" charset="0"/>
              </a:rPr>
              <a:t>The decision whether to bleach the pulp is based on the final product of the paper mill. If the product is cardboard or paper sacks, bleaching is probably unnecessary. But if the product is writing paper, paper towels, tissue, diapers, etc. then the pulp will need to be bleached. The bleach mill usually consists of multiple (three to five) stage washers interspersed between bleach towers.</a:t>
            </a:r>
          </a:p>
          <a:p>
            <a:pPr algn="just" eaLnBrk="1" hangingPunct="1"/>
            <a:endParaRPr lang="en-US" altLang="en-US">
              <a:latin typeface="Arial" panose="020B0604020202020204" pitchFamily="34" charset="0"/>
              <a:cs typeface="Arial" panose="020B0604020202020204" pitchFamily="34" charset="0"/>
            </a:endParaRPr>
          </a:p>
          <a:p>
            <a:pPr algn="just" eaLnBrk="1" hangingPunct="1"/>
            <a:r>
              <a:rPr lang="en-US" altLang="en-US">
                <a:latin typeface="Arial" panose="020B0604020202020204" pitchFamily="34" charset="0"/>
                <a:cs typeface="Arial" panose="020B0604020202020204" pitchFamily="34" charset="0"/>
              </a:rPr>
              <a:t>Typically, bleaching chemicals are liquid or gaseous chlorine, chlorine dioxide, sodium hydroxide, sodium hypochlorite, hydrogen peroxide, liquid or gaseous oxygen, and liquid or gaseous ozone. These bleaching towers allow the resident time (usually one to three hours per tower) for the bleaching chemicals to brighten and whiten the pulp. </a:t>
            </a:r>
          </a:p>
          <a:p>
            <a:pPr algn="just" eaLnBrk="1" hangingPunct="1"/>
            <a:endParaRPr lang="en-US" altLang="en-US">
              <a:latin typeface="Arial" panose="020B0604020202020204" pitchFamily="34" charset="0"/>
              <a:cs typeface="Arial" panose="020B0604020202020204" pitchFamily="34" charset="0"/>
            </a:endParaRPr>
          </a:p>
          <a:p>
            <a:pPr algn="just" eaLnBrk="1" hangingPunct="1"/>
            <a:r>
              <a:rPr lang="en-US" altLang="en-US">
                <a:latin typeface="Arial" panose="020B0604020202020204" pitchFamily="34" charset="0"/>
                <a:cs typeface="Arial" panose="020B0604020202020204" pitchFamily="34" charset="0"/>
              </a:rPr>
              <a:t>The predominant area for savings in the bleach mill is to optimize the chemical usage by utilizing techniques something like KAPPA Factor bleaching and stock tracking throughout the bleaching stages to apply bleaching chemical based on a precise ratio of pounds of effective chlorine to the pounds of fiber. </a:t>
            </a:r>
          </a:p>
          <a:p>
            <a:pPr algn="just" eaLnBrk="1" hangingPunct="1"/>
            <a:endParaRPr lang="en-US" altLang="en-US">
              <a:latin typeface="Arial" panose="020B0604020202020204" pitchFamily="34" charset="0"/>
              <a:cs typeface="Arial" panose="020B0604020202020204" pitchFamily="34" charset="0"/>
            </a:endParaRPr>
          </a:p>
          <a:p>
            <a:pPr algn="just" eaLnBrk="1" hangingPunct="1"/>
            <a:r>
              <a:rPr lang="en-US" altLang="en-US">
                <a:latin typeface="Arial" panose="020B0604020202020204" pitchFamily="34" charset="0"/>
                <a:cs typeface="Arial" panose="020B0604020202020204" pitchFamily="34" charset="0"/>
              </a:rPr>
              <a:t>As with the causticizer, the bleaching process is by nature a process with a long lag time and not a good candidate for traditional PID control; a new optimization technique involving using Model-Based Predictive Control (MPC), can tune the process more tightly which would yield a more consistently bleached pulp.</a:t>
            </a:r>
          </a:p>
          <a:p>
            <a:pPr algn="just" eaLnBrk="1" hangingPunct="1"/>
            <a:endParaRPr lang="en-US" altLang="en-US">
              <a:latin typeface="Arial" panose="020B0604020202020204" pitchFamily="34" charset="0"/>
              <a:cs typeface="Arial" panose="020B0604020202020204" pitchFamily="34" charset="0"/>
            </a:endParaRPr>
          </a:p>
          <a:p>
            <a:pPr algn="just" eaLnBrk="1" hangingPunct="1"/>
            <a:r>
              <a:rPr lang="en-US" altLang="en-US">
                <a:latin typeface="Arial" panose="020B0604020202020204" pitchFamily="34" charset="0"/>
                <a:cs typeface="Arial" panose="020B0604020202020204" pitchFamily="34" charset="0"/>
              </a:rPr>
              <a:t>Again, Long Deadtime means Good case for Multivariable Predictive Controller</a:t>
            </a:r>
          </a:p>
          <a:p>
            <a:endParaRPr lang="en-US" altLang="en-US">
              <a:solidFill>
                <a:srgbClr val="000000"/>
              </a:solidFill>
              <a:cs typeface="Times New Roman" panose="02020603050405020304" pitchFamily="18" charset="0"/>
            </a:endParaRPr>
          </a:p>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p:txBody>
      </p:sp>
      <p:sp>
        <p:nvSpPr>
          <p:cNvPr id="112644" name="Slide Number Placeholder 3">
            <a:extLst>
              <a:ext uri="{FF2B5EF4-FFF2-40B4-BE49-F238E27FC236}">
                <a16:creationId xmlns:a16="http://schemas.microsoft.com/office/drawing/2014/main" id="{7F439DD4-CA70-517F-3E7B-363A155E36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ED7126AC-AC22-413E-94B3-D8B7A3A4206B}" type="slidenum">
              <a:rPr lang="en-US" altLang="en-US" sz="1200" smtClean="0">
                <a:latin typeface="Calibri" panose="020F0502020204030204" pitchFamily="34" charset="0"/>
              </a:rPr>
              <a:pPr fontAlgn="base">
                <a:spcBef>
                  <a:spcPct val="0"/>
                </a:spcBef>
                <a:spcAft>
                  <a:spcPct val="0"/>
                </a:spcAft>
              </a:pPr>
              <a:t>52</a:t>
            </a:fld>
            <a:endParaRPr lang="en-US"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B98C874-8A13-8244-C5D1-1B91586B4A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FC429A2D-23E7-C1F3-AD33-F933835EF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cs typeface="Calibri" panose="020F0502020204030204" pitchFamily="34" charset="0"/>
              </a:rPr>
              <a:t>Figure 18- Impact of Throughput – Bleach Tower Example [21]</a:t>
            </a:r>
          </a:p>
          <a:p>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cs typeface="Arial" panose="020B0604020202020204" pitchFamily="34" charset="0"/>
              </a:rPr>
              <a:t>liquid or gaseous chlorine (Cl2, chlorine dioxide (ClO2, oxygen (O2, or ozone (O3)</a:t>
            </a:r>
          </a:p>
          <a:p>
            <a:pPr eaLnBrk="1" hangingPunct="1">
              <a:spcBef>
                <a:spcPct val="0"/>
              </a:spcBef>
            </a:pPr>
            <a:r>
              <a:rPr lang="en-US" altLang="en-US">
                <a:latin typeface="Arial" panose="020B0604020202020204" pitchFamily="34" charset="0"/>
                <a:cs typeface="Arial" panose="020B0604020202020204" pitchFamily="34" charset="0"/>
              </a:rPr>
              <a:t>sodium hydroxide (NaOH</a:t>
            </a:r>
          </a:p>
          <a:p>
            <a:pPr eaLnBrk="1" hangingPunct="1">
              <a:spcBef>
                <a:spcPct val="0"/>
              </a:spcBef>
            </a:pPr>
            <a:r>
              <a:rPr lang="en-US" altLang="en-US">
                <a:latin typeface="Arial" panose="020B0604020202020204" pitchFamily="34" charset="0"/>
                <a:cs typeface="Arial" panose="020B0604020202020204" pitchFamily="34" charset="0"/>
              </a:rPr>
              <a:t>sodium hypochlorite (NaHClO</a:t>
            </a:r>
          </a:p>
          <a:p>
            <a:pPr eaLnBrk="1" hangingPunct="1">
              <a:spcBef>
                <a:spcPct val="0"/>
              </a:spcBef>
            </a:pPr>
            <a:r>
              <a:rPr lang="en-US" altLang="en-US">
                <a:latin typeface="Arial" panose="020B0604020202020204" pitchFamily="34" charset="0"/>
                <a:cs typeface="Arial" panose="020B0604020202020204" pitchFamily="34" charset="0"/>
              </a:rPr>
              <a:t>hydrogen peroxide (H2O2</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t>The decision whether to bleach the pulp is based on the final product of the paper mill. If the product is cardboard or paper sacks, bleaching is probably unnecessary. But if the product is writing paper, paper towels, tissue, diapers, etc. then the pulp will need to be bleached. The bleach mill usually consists of multiple (three to five) stage washers interspersed between bleach towers. [22] [23]</a:t>
            </a:r>
          </a:p>
          <a:p>
            <a:r>
              <a:rPr lang="en-US" altLang="en-US"/>
              <a:t>Typically, bleaching chemicals are liquid or gaseous chlorine, chlorine dioxide, sodium hydroxide, sodium hypochlorite, hydrogen peroxide, liquid or gaseous oxygen, and liquid or gaseous ozone. These bleaching towers allow the resident time (usually one to three hours per tower) for the bleaching chemicals to brighten and whiten the pulp. </a:t>
            </a:r>
          </a:p>
          <a:p>
            <a:endParaRPr lang="en-US" altLang="en-US"/>
          </a:p>
        </p:txBody>
      </p:sp>
      <p:sp>
        <p:nvSpPr>
          <p:cNvPr id="114692" name="Slide Number Placeholder 3">
            <a:extLst>
              <a:ext uri="{FF2B5EF4-FFF2-40B4-BE49-F238E27FC236}">
                <a16:creationId xmlns:a16="http://schemas.microsoft.com/office/drawing/2014/main" id="{9AB0C4C8-6B25-8FD1-FB4F-7B252986D9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D926F080-4928-46E4-BCA3-AC0AD17666BB}" type="slidenum">
              <a:rPr lang="en-US" altLang="en-US" sz="1200" smtClean="0">
                <a:latin typeface="Calibri" panose="020F0502020204030204" pitchFamily="34" charset="0"/>
              </a:rPr>
              <a:pPr fontAlgn="base">
                <a:spcBef>
                  <a:spcPct val="0"/>
                </a:spcBef>
                <a:spcAft>
                  <a:spcPct val="0"/>
                </a:spcAft>
              </a:pPr>
              <a:t>53</a:t>
            </a:fld>
            <a:endParaRPr lang="en-US" altLang="en-US"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40A9FBA2-1B68-D565-4527-4CA6D644C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B82C48AA-B9D7-6F36-A6CA-1E50F1A7AC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19 Elements of Advanced Control [18]</a:t>
            </a:r>
          </a:p>
          <a:p>
            <a:endParaRPr lang="en-US" altLang="en-US" sz="1800">
              <a:latin typeface="Arial" panose="020B0604020202020204" pitchFamily="34" charset="0"/>
            </a:endParaRPr>
          </a:p>
          <a:p>
            <a:r>
              <a:rPr lang="en-US" altLang="en-US" sz="1800">
                <a:latin typeface="Arial" panose="020B0604020202020204" pitchFamily="34" charset="0"/>
                <a:cs typeface="Calibri" panose="020F0502020204030204" pitchFamily="34" charset="0"/>
              </a:rPr>
              <a:t>Figure 20 E</a:t>
            </a:r>
            <a:r>
              <a:rPr lang="en-US" altLang="en-US" sz="1800" baseline="-25000">
                <a:latin typeface="Arial" panose="020B0604020202020204" pitchFamily="34" charset="0"/>
                <a:cs typeface="Calibri" panose="020F0502020204030204" pitchFamily="34" charset="0"/>
              </a:rPr>
              <a:t>OP</a:t>
            </a:r>
            <a:r>
              <a:rPr lang="en-US" altLang="en-US" sz="1800">
                <a:latin typeface="Arial" panose="020B0604020202020204" pitchFamily="34" charset="0"/>
                <a:cs typeface="Calibri" panose="020F0502020204030204" pitchFamily="34" charset="0"/>
              </a:rPr>
              <a:t> Control [18]</a:t>
            </a:r>
          </a:p>
          <a:p>
            <a:endParaRPr lang="en-US" altLang="en-US" sz="1800">
              <a:latin typeface="Arial" panose="020B0604020202020204" pitchFamily="34" charset="0"/>
            </a:endParaRPr>
          </a:p>
          <a:p>
            <a:r>
              <a:rPr lang="en-US" altLang="en-US" sz="1800">
                <a:latin typeface="Arial" panose="020B0604020202020204" pitchFamily="34" charset="0"/>
              </a:rPr>
              <a:t>The predominant area for savings in the bleach mill is to optimize the chemical usage by utilizing techniques something like KAPPA Factor bleaching and stock tracking throughout the bleaching stages to apply bleaching chemical based on a precise ratio of pounds of effective chlorine to the pounds of fiber. </a:t>
            </a:r>
          </a:p>
          <a:p>
            <a:endParaRPr lang="en-US" altLang="en-US" sz="1800">
              <a:latin typeface="Arial" panose="020B0604020202020204" pitchFamily="34" charset="0"/>
            </a:endParaRPr>
          </a:p>
          <a:p>
            <a:r>
              <a:rPr lang="en-US" altLang="en-US" sz="1800">
                <a:latin typeface="Arial" panose="020B0604020202020204" pitchFamily="34" charset="0"/>
              </a:rPr>
              <a:t>As with the causticizer, the bleaching process is by nature a process with a long lag time and not a good candidate for traditional PID control; a new optimization technique involving using Model-Based Predictive Control (MPC) [24], can tune the process more tightly which would yield a more consistently bleached pulp.</a:t>
            </a:r>
          </a:p>
          <a:p>
            <a:endParaRPr lang="en-US" altLang="en-US" sz="1800">
              <a:latin typeface="Arial" panose="020B0604020202020204" pitchFamily="34" charset="0"/>
            </a:endParaRPr>
          </a:p>
          <a:p>
            <a:r>
              <a:rPr lang="en-US" altLang="en-US" sz="1800">
                <a:latin typeface="Arial" panose="020B0604020202020204" pitchFamily="34" charset="0"/>
              </a:rPr>
              <a:t>Again, Long Deadtimes suggest a good case for Multivariable Predictive Controller [21]</a:t>
            </a:r>
          </a:p>
          <a:p>
            <a:endParaRPr lang="en-US" altLang="en-US"/>
          </a:p>
        </p:txBody>
      </p:sp>
      <p:sp>
        <p:nvSpPr>
          <p:cNvPr id="116740" name="Slide Number Placeholder 3">
            <a:extLst>
              <a:ext uri="{FF2B5EF4-FFF2-40B4-BE49-F238E27FC236}">
                <a16:creationId xmlns:a16="http://schemas.microsoft.com/office/drawing/2014/main" id="{F310245D-BC76-F29E-F3D8-1EF8C934F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41B2C860-D3AC-44B2-8E29-F089E2D7CAEF}" type="slidenum">
              <a:rPr lang="en-US" altLang="en-US" sz="1200" smtClean="0">
                <a:latin typeface="Calibri" panose="020F0502020204030204" pitchFamily="34" charset="0"/>
              </a:rPr>
              <a:pPr fontAlgn="base">
                <a:spcBef>
                  <a:spcPct val="0"/>
                </a:spcBef>
                <a:spcAft>
                  <a:spcPct val="0"/>
                </a:spcAft>
              </a:pPr>
              <a:t>54</a:t>
            </a:fld>
            <a:endParaRPr lang="en-US" altLang="en-US"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AF5FE36A-C5F7-6DB6-7025-96BECBC8F2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E57DE7B-EDB6-8710-1F33-694C4965B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21- Lime Kiln Process</a:t>
            </a:r>
            <a:endParaRPr lang="en-US" altLang="en-US"/>
          </a:p>
        </p:txBody>
      </p:sp>
      <p:sp>
        <p:nvSpPr>
          <p:cNvPr id="118788" name="Slide Number Placeholder 3">
            <a:extLst>
              <a:ext uri="{FF2B5EF4-FFF2-40B4-BE49-F238E27FC236}">
                <a16:creationId xmlns:a16="http://schemas.microsoft.com/office/drawing/2014/main" id="{06101FD5-1AA3-4E41-4090-905EABF10E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6C17C20C-0ACC-4B2C-A3AB-13FFD3A5884A}" type="slidenum">
              <a:rPr lang="en-US" altLang="en-US" sz="1200" smtClean="0">
                <a:latin typeface="Calibri" panose="020F0502020204030204" pitchFamily="34" charset="0"/>
              </a:rPr>
              <a:pPr fontAlgn="base">
                <a:spcBef>
                  <a:spcPct val="0"/>
                </a:spcBef>
                <a:spcAft>
                  <a:spcPct val="0"/>
                </a:spcAft>
              </a:pPr>
              <a:t>55</a:t>
            </a:fld>
            <a:endParaRPr lang="en-US" altLang="en-US"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0E5037A-AB07-BF71-7F89-69D0361BE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E33015-A82D-FDE4-0D42-57ADA9DD16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22 - Lime Kiln Process P&amp;ID [25]</a:t>
            </a:r>
          </a:p>
          <a:p>
            <a:endParaRPr lang="en-US" altLang="en-US" sz="1800">
              <a:latin typeface="Arial" panose="020B0604020202020204" pitchFamily="34"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sz="1800">
              <a:latin typeface="Arial" panose="020B0604020202020204" pitchFamily="34" charset="0"/>
              <a:cs typeface="Calibri" panose="020F0502020204030204" pitchFamily="34" charset="0"/>
            </a:endParaRPr>
          </a:p>
          <a:p>
            <a:endParaRPr lang="en-US" altLang="en-US" sz="1800">
              <a:latin typeface="Arial" panose="020B0604020202020204" pitchFamily="34" charset="0"/>
            </a:endParaRPr>
          </a:p>
          <a:p>
            <a:endParaRPr lang="en-US" altLang="en-US"/>
          </a:p>
        </p:txBody>
      </p:sp>
      <p:sp>
        <p:nvSpPr>
          <p:cNvPr id="120836" name="Slide Number Placeholder 3">
            <a:extLst>
              <a:ext uri="{FF2B5EF4-FFF2-40B4-BE49-F238E27FC236}">
                <a16:creationId xmlns:a16="http://schemas.microsoft.com/office/drawing/2014/main" id="{71B19CE1-3A2C-C944-2DC5-2944EBDC2F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CCDB4ECB-8199-47A6-8279-4459922B1C43}" type="slidenum">
              <a:rPr lang="en-US" altLang="en-US" sz="1200" smtClean="0">
                <a:latin typeface="Calibri" panose="020F0502020204030204" pitchFamily="34" charset="0"/>
              </a:rPr>
              <a:pPr fontAlgn="base">
                <a:spcBef>
                  <a:spcPct val="0"/>
                </a:spcBef>
                <a:spcAft>
                  <a:spcPct val="0"/>
                </a:spcAft>
              </a:pPr>
              <a:t>56</a:t>
            </a:fld>
            <a:endParaRPr lang="en-US" altLang="en-US" sz="120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6A10A66-1BC5-7134-1FB0-93B8CF1615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CBA41EB4-EC31-709A-2793-B19876B0D8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panose="02020603050405020304" pitchFamily="18" charset="0"/>
                <a:cs typeface="Calibri" panose="020F0502020204030204" pitchFamily="34" charset="0"/>
              </a:rPr>
              <a:t>Figure 23- Lime Kiln MPC [25]</a:t>
            </a:r>
          </a:p>
          <a:p>
            <a:endParaRPr lang="en-US" altLang="en-US" sz="1800">
              <a:latin typeface="Times New Roman" panose="02020603050405020304" pitchFamily="18"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endParaRPr lang="en-US" altLang="en-US" sz="1800">
              <a:latin typeface="Arial" panose="020B0604020202020204" pitchFamily="34" charset="0"/>
              <a:cs typeface="Calibri" panose="020F0502020204030204" pitchFamily="34" charset="0"/>
            </a:endParaRPr>
          </a:p>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p:txBody>
      </p:sp>
      <p:sp>
        <p:nvSpPr>
          <p:cNvPr id="122884" name="Slide Number Placeholder 3">
            <a:extLst>
              <a:ext uri="{FF2B5EF4-FFF2-40B4-BE49-F238E27FC236}">
                <a16:creationId xmlns:a16="http://schemas.microsoft.com/office/drawing/2014/main" id="{3FD3ECB0-9C99-A0D3-E96E-EEB3A3C1CE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AC491867-36A7-4399-9F55-E5ED07A12853}" type="slidenum">
              <a:rPr lang="en-US" altLang="en-US" sz="1200" smtClean="0">
                <a:latin typeface="Calibri" panose="020F0502020204030204" pitchFamily="34" charset="0"/>
              </a:rPr>
              <a:pPr fontAlgn="base">
                <a:spcBef>
                  <a:spcPct val="0"/>
                </a:spcBef>
                <a:spcAft>
                  <a:spcPct val="0"/>
                </a:spcAft>
              </a:pPr>
              <a:t>57</a:t>
            </a:fld>
            <a:endParaRPr lang="en-US" altLang="en-US"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0263153E-87D2-693C-9A92-2FDA60E69B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FC7F43AB-D889-E1C2-A29E-8E5191AE0F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24 Lime Kiln DCS Operator Graphic</a:t>
            </a:r>
          </a:p>
          <a:p>
            <a:endParaRPr lang="en-US" altLang="en-US" sz="1800">
              <a:latin typeface="Arial" panose="020B0604020202020204" pitchFamily="34" charset="0"/>
            </a:endParaRPr>
          </a:p>
          <a:p>
            <a:r>
              <a:rPr lang="en-US" altLang="en-US" sz="1800">
                <a:latin typeface="Arial" panose="020B0604020202020204" pitchFamily="34" charset="0"/>
                <a:cs typeface="Calibri" panose="020F0502020204030204" pitchFamily="34" charset="0"/>
              </a:rPr>
              <a:t>Figure 25 Lime Kiln Lime Kiln Advanced Control Summary</a:t>
            </a:r>
          </a:p>
          <a:p>
            <a:endParaRPr lang="en-US" altLang="en-US" sz="1800">
              <a:latin typeface="Arial" panose="020B0604020202020204" pitchFamily="34" charset="0"/>
            </a:endParaRPr>
          </a:p>
          <a:p>
            <a:r>
              <a:rPr lang="en-US" altLang="en-US" sz="1800">
                <a:latin typeface="Arial" panose="020B0604020202020204" pitchFamily="34" charset="0"/>
                <a:cs typeface="Calibri" panose="020F0502020204030204" pitchFamily="34" charset="0"/>
              </a:rPr>
              <a:t>Figure 26 Lime Kiln Production Rate Control</a:t>
            </a:r>
          </a:p>
          <a:p>
            <a:endParaRPr lang="en-US" altLang="en-US" sz="1800">
              <a:latin typeface="Arial" panose="020B0604020202020204" pitchFamily="34" charset="0"/>
            </a:endParaRPr>
          </a:p>
          <a:p>
            <a:r>
              <a:rPr lang="en-US" altLang="en-US">
                <a:solidFill>
                  <a:srgbClr val="000000"/>
                </a:solidFill>
                <a:cs typeface="Times New Roman" panose="02020603050405020304" pitchFamily="18" charset="0"/>
              </a:rPr>
              <a:t>Please </a:t>
            </a:r>
            <a:r>
              <a:rPr lang="en-US" altLang="en-US" b="1" u="sng">
                <a:solidFill>
                  <a:srgbClr val="000000"/>
                </a:solidFill>
                <a:cs typeface="Times New Roman" panose="02020603050405020304" pitchFamily="18" charset="0"/>
              </a:rPr>
              <a:t>don't lump PID with Expert System controls</a:t>
            </a:r>
            <a:r>
              <a:rPr lang="en-US" altLang="en-US">
                <a:solidFill>
                  <a:srgbClr val="000000"/>
                </a:solidFill>
                <a:cs typeface="Times New Roman" panose="02020603050405020304" pitchFamily="18" charset="0"/>
              </a:rPr>
              <a:t>. PID control has been widely successful and used in 99.99% of the applications whereas I know of no long-term expert systems that provided meaningful value. certain companies wasted many millions of dollars on expert systems with no real success in the 1980s and 1990s.</a:t>
            </a:r>
          </a:p>
          <a:p>
            <a:r>
              <a:rPr lang="en-US" altLang="en-US"/>
              <a:t>Also, there is a common </a:t>
            </a:r>
            <a:r>
              <a:rPr lang="en-US" altLang="en-US" b="1" u="sng"/>
              <a:t>misconception that MPC is better than PID for dead time dominant and lag dominant systems</a:t>
            </a:r>
            <a:r>
              <a:rPr lang="en-US" altLang="en-US"/>
              <a:t>. </a:t>
            </a:r>
            <a:r>
              <a:rPr lang="en-US" altLang="en-US" b="1" u="sng"/>
              <a:t>PID can do better than MPC at unmeasured load disturbance rejection for dead time dominant systems </a:t>
            </a:r>
            <a:r>
              <a:rPr lang="en-US" altLang="en-US"/>
              <a:t>if you </a:t>
            </a:r>
            <a:r>
              <a:rPr lang="en-US" altLang="en-US" b="1" u="sng"/>
              <a:t>turn on external reset feedback (ERF) </a:t>
            </a:r>
            <a:r>
              <a:rPr lang="en-US" altLang="en-US"/>
              <a:t>and </a:t>
            </a:r>
            <a:r>
              <a:rPr lang="en-US" altLang="en-US" b="1" u="sng"/>
              <a:t>put a deadtime block in the ERF path to provide dead time compensation </a:t>
            </a:r>
            <a:r>
              <a:rPr lang="en-US" altLang="en-US"/>
              <a:t>and then </a:t>
            </a:r>
            <a:r>
              <a:rPr lang="en-US" altLang="en-US" b="1" u="sng"/>
              <a:t>tune the controller with much smaller PID reset time</a:t>
            </a:r>
            <a:r>
              <a:rPr lang="en-US" altLang="en-US"/>
              <a:t>. PID can do better than MPC at </a:t>
            </a:r>
            <a:r>
              <a:rPr lang="en-US" altLang="en-US" u="sng"/>
              <a:t>unmeasured load</a:t>
            </a:r>
            <a:r>
              <a:rPr lang="en-US" altLang="en-US"/>
              <a:t> disturbance rejection for </a:t>
            </a:r>
            <a:r>
              <a:rPr lang="en-US" altLang="en-US" b="1" u="sng"/>
              <a:t>lag dominant systems (process time constant greater than 4 times total loop dead time) </a:t>
            </a:r>
            <a:r>
              <a:rPr lang="en-US" altLang="en-US"/>
              <a:t>if you </a:t>
            </a:r>
            <a:r>
              <a:rPr lang="en-US" altLang="en-US" b="1" u="sng"/>
              <a:t>use near-integrator tuning rules with an aggressive PID gain</a:t>
            </a:r>
            <a:r>
              <a:rPr lang="en-US" altLang="en-US"/>
              <a:t>. MPC does better than PID for measured disturbances, constraint control, interactions, complex dynamics, and multivariable optimization.</a:t>
            </a:r>
          </a:p>
          <a:p>
            <a:r>
              <a:rPr lang="en-US" altLang="en-US"/>
              <a:t> </a:t>
            </a:r>
          </a:p>
          <a:p>
            <a:r>
              <a:rPr lang="en-US" altLang="en-US" b="1" u="sng"/>
              <a:t>If you use MPC, you should be concerned about being able to update model dead time online for transportation delays </a:t>
            </a:r>
            <a:r>
              <a:rPr lang="en-US" altLang="en-US"/>
              <a:t>and other variable sources of dead time. Also, if you don't have PID flow loops, and directly manipulate valves, you will be subject to pressure disturbances and valve nonlinearities. You will need signal characterization to linearize valves. </a:t>
            </a:r>
            <a:r>
              <a:rPr lang="en-US" altLang="en-US" b="1" u="sng"/>
              <a:t>Reliable and accurate measurements are needed for all controlled, disturbance, and constraint variables</a:t>
            </a:r>
            <a:r>
              <a:rPr lang="en-US" altLang="en-US"/>
              <a:t>. </a:t>
            </a:r>
            <a:r>
              <a:rPr lang="en-US" altLang="en-US" b="1" u="sng"/>
              <a:t>Precise valves are needed for all manipulated variables</a:t>
            </a:r>
            <a:r>
              <a:rPr lang="en-US" altLang="en-US"/>
              <a:t>.</a:t>
            </a:r>
          </a:p>
          <a:p>
            <a:r>
              <a:rPr lang="en-US" altLang="en-US"/>
              <a:t> </a:t>
            </a:r>
          </a:p>
          <a:p>
            <a:r>
              <a:rPr lang="en-US" altLang="en-US" b="1" u="sng"/>
              <a:t>Someone needs to monitor and continuously improve MPC to handle changing conditions and deterioration in equipment, sensors, and valves</a:t>
            </a:r>
            <a:r>
              <a:rPr lang="en-US" altLang="en-US"/>
              <a:t>.</a:t>
            </a:r>
          </a:p>
          <a:p>
            <a:r>
              <a:rPr lang="en-US" altLang="en-US"/>
              <a:t> </a:t>
            </a:r>
          </a:p>
          <a:p>
            <a:r>
              <a:rPr lang="en-US" altLang="en-US"/>
              <a:t>Honeywell proposed a "lights out mill" (no operators) back in the 1970s when it first came out with its DCS. It never happened. I </a:t>
            </a:r>
            <a:r>
              <a:rPr lang="en-US" altLang="en-US" b="1" u="sng"/>
              <a:t>look at automation as not completely eliminating operators in a complex mill but elevating the role of an operator to the point of being a technician or engineer with control system expertise</a:t>
            </a:r>
            <a:r>
              <a:rPr lang="en-US" altLang="en-US"/>
              <a:t>.</a:t>
            </a:r>
          </a:p>
          <a:p>
            <a:endParaRPr lang="en-US" altLang="en-US">
              <a:cs typeface="Calibri" panose="020F0502020204030204" pitchFamily="34" charset="0"/>
            </a:endParaRPr>
          </a:p>
          <a:p>
            <a:endParaRPr lang="en-US" altLang="en-US"/>
          </a:p>
          <a:p>
            <a:endParaRPr lang="en-US" altLang="en-US"/>
          </a:p>
        </p:txBody>
      </p:sp>
      <p:sp>
        <p:nvSpPr>
          <p:cNvPr id="124932" name="Slide Number Placeholder 3">
            <a:extLst>
              <a:ext uri="{FF2B5EF4-FFF2-40B4-BE49-F238E27FC236}">
                <a16:creationId xmlns:a16="http://schemas.microsoft.com/office/drawing/2014/main" id="{805E7CB3-5773-E802-156A-C441B30B63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CA2354BB-888B-46D3-B10E-8FDA0C5ABE39}" type="slidenum">
              <a:rPr lang="en-US" altLang="en-US" sz="1200" smtClean="0">
                <a:latin typeface="Calibri" panose="020F0502020204030204" pitchFamily="34" charset="0"/>
              </a:rPr>
              <a:pPr fontAlgn="base">
                <a:spcBef>
                  <a:spcPct val="0"/>
                </a:spcBef>
                <a:spcAft>
                  <a:spcPct val="0"/>
                </a:spcAft>
              </a:pPr>
              <a:t>58</a:t>
            </a:fld>
            <a:endParaRPr lang="en-US" altLang="en-US"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3071C429-1038-3B04-3A86-AD62E5841F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9316C865-B6FC-1FD0-79FA-5A8935C258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ts val="450"/>
              </a:spcBef>
              <a:spcAft>
                <a:spcPts val="450"/>
              </a:spcAft>
            </a:pPr>
            <a:r>
              <a:rPr lang="en-US" altLang="en-US" sz="1800">
                <a:latin typeface="Times New Roman" panose="02020603050405020304" pitchFamily="18" charset="0"/>
                <a:cs typeface="Calibri" panose="020F0502020204030204" pitchFamily="34" charset="0"/>
              </a:rPr>
              <a:t>Figure 27- CMTP Refiner [25]</a:t>
            </a:r>
          </a:p>
          <a:p>
            <a:pPr algn="just">
              <a:spcBef>
                <a:spcPts val="450"/>
              </a:spcBef>
              <a:spcAft>
                <a:spcPts val="450"/>
              </a:spcAft>
            </a:pPr>
            <a:endParaRPr lang="en-US" altLang="en-US" sz="1800">
              <a:latin typeface="Times New Roman" panose="02020603050405020304" pitchFamily="18"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[25] Terence Blevins, Willy K. Wojsznis, &amp; Mark Nixon; "Advanced Control Foundation: Tools, Techniques and Applications"; ISA; 2013; ISBN: 978-1-937560- 55-3</a:t>
            </a:r>
          </a:p>
          <a:p>
            <a:pPr algn="just">
              <a:spcBef>
                <a:spcPts val="450"/>
              </a:spcBef>
              <a:spcAft>
                <a:spcPts val="450"/>
              </a:spcAft>
            </a:pPr>
            <a:endParaRPr lang="en-US" altLang="en-US" sz="1800">
              <a:latin typeface="Times New Roman" panose="02020603050405020304" pitchFamily="18" charset="0"/>
              <a:cs typeface="Calibri" panose="020F0502020204030204" pitchFamily="34" charset="0"/>
            </a:endParaRPr>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In order to produce high quality Chemi-Thermo-Mechanical-Pulp (CTMP) the refining process must be under tight control. Closed loop control of a mechanical refining system is one of the most complex and challenging control problems in a pulp mill. The process is inherently multivariable and exhibits strong interactions. [25]</a:t>
            </a:r>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There is a direct relationship between the specific energy (kWh per ton) and the pulp quality (freeness). This relationship is constant provided the furnished composition (wood chip mixture, bulk density, moisture, etc.) is constant for a given production rate.</a:t>
            </a:r>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The primary objectives of the MPC controllers to minimize refiner motor loads while maintaining the freeness within operator specified targets</a:t>
            </a:r>
          </a:p>
          <a:p>
            <a:pPr algn="just">
              <a:spcBef>
                <a:spcPts val="450"/>
              </a:spcBef>
              <a:spcAft>
                <a:spcPts val="450"/>
              </a:spcAft>
            </a:pPr>
            <a:r>
              <a:rPr lang="en-US" altLang="en-US" sz="1800">
                <a:latin typeface="Times New Roman" panose="02020603050405020304" pitchFamily="18" charset="0"/>
                <a:cs typeface="Calibri" panose="020F0502020204030204" pitchFamily="34" charset="0"/>
              </a:rPr>
              <a:t>The mainline refiners consume a significant amount of electrical energy to reduce wood chips to pulp. In fact, CTMP refiners are the single biggest consumer of electrical energy in the mill and hence present the largest opportunity for energy and cost reductions. Based on historical data, a process energy consumption model was derived. A fully centralized control strategy based on MPC using online linear programming and optimization was developed. The benefits of using the MPC based control strategy resulted in savings of $303k per year and a reduction of 25% in freeness variability.</a:t>
            </a:r>
          </a:p>
          <a:p>
            <a:endParaRPr lang="en-US" altLang="en-US"/>
          </a:p>
        </p:txBody>
      </p:sp>
      <p:sp>
        <p:nvSpPr>
          <p:cNvPr id="4" name="Slide Number Placeholder 3">
            <a:extLst>
              <a:ext uri="{FF2B5EF4-FFF2-40B4-BE49-F238E27FC236}">
                <a16:creationId xmlns:a16="http://schemas.microsoft.com/office/drawing/2014/main" id="{B2E1EE50-0A35-0691-65E2-3D670E8E75D9}"/>
              </a:ext>
            </a:extLst>
          </p:cNvPr>
          <p:cNvSpPr>
            <a:spLocks noGrp="1"/>
          </p:cNvSpPr>
          <p:nvPr>
            <p:ph type="sldNum" sz="quarter" idx="5"/>
          </p:nvPr>
        </p:nvSpPr>
        <p:spPr/>
        <p:txBody>
          <a:bodyPr/>
          <a:lstStyle/>
          <a:p>
            <a:pPr>
              <a:defRPr/>
            </a:pPr>
            <a:fld id="{00F3D169-41EF-4352-B7BB-7CBCF1DF5DF3}" type="slidenum">
              <a:rPr lang="en-US" smtClean="0"/>
              <a:pPr>
                <a:defRPr/>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295CD24A-E190-DCCE-313D-F35ECE972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8C5B7178-FDCC-7D6B-258B-4197411FDD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27 One Brand of Scanner	        Figure 28 Another Brand of Scanner</a:t>
            </a:r>
            <a:endParaRPr lang="en-US" altLang="en-US"/>
          </a:p>
        </p:txBody>
      </p:sp>
      <p:sp>
        <p:nvSpPr>
          <p:cNvPr id="130052" name="Slide Number Placeholder 3">
            <a:extLst>
              <a:ext uri="{FF2B5EF4-FFF2-40B4-BE49-F238E27FC236}">
                <a16:creationId xmlns:a16="http://schemas.microsoft.com/office/drawing/2014/main" id="{65C3C7FA-D9B0-4E42-D25A-FEA6C4A6B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32DB08C4-9005-4D65-809D-56CE3B0ACE3E}" type="slidenum">
              <a:rPr lang="en-US" altLang="en-US" sz="1200" smtClean="0">
                <a:latin typeface="Calibri" panose="020F0502020204030204" pitchFamily="34" charset="0"/>
              </a:rPr>
              <a:pPr fontAlgn="base">
                <a:spcBef>
                  <a:spcPct val="0"/>
                </a:spcBef>
                <a:spcAft>
                  <a:spcPct val="0"/>
                </a:spcAft>
              </a:pPr>
              <a:t>61</a:t>
            </a:fld>
            <a:endParaRPr lang="en-US" altLang="en-US" sz="12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DE4A72A6-374D-0797-7354-30A00EB35B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0737E99F-9B42-C88A-D6FE-D6E3730AB2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29 Paper Machine Dryers</a:t>
            </a:r>
          </a:p>
          <a:p>
            <a:endParaRPr lang="en-US" altLang="en-US" sz="1800">
              <a:latin typeface="Arial" panose="020B0604020202020204" pitchFamily="34" charset="0"/>
            </a:endParaRPr>
          </a:p>
          <a:p>
            <a:r>
              <a:rPr lang="en-US" altLang="en-US" sz="1800">
                <a:latin typeface="Times New Roman" panose="02020603050405020304" pitchFamily="18" charset="0"/>
                <a:cs typeface="Calibri" panose="020F0502020204030204" pitchFamily="34" charset="0"/>
              </a:rPr>
              <a:t>[30] Kari Hilden, of PaperTech Inc.; "Improving Papermaking and Coating Efficiency with Web Inspection Cameras"; TAPPI/PIMA Papercon 2008 Conference; Dallas, TX</a:t>
            </a:r>
          </a:p>
          <a:p>
            <a:endParaRPr lang="en-US" altLang="en-US"/>
          </a:p>
          <a:p>
            <a:pPr eaLnBrk="1" hangingPunct="1"/>
            <a:r>
              <a:rPr lang="en-US" altLang="en-US">
                <a:latin typeface="Arial" panose="020B0604020202020204" pitchFamily="34" charset="0"/>
                <a:cs typeface="Arial" panose="020B0604020202020204" pitchFamily="34" charset="0"/>
              </a:rPr>
              <a:t>The main area for savings again are those of energy savings in the dryer where steam is used to heat the “dryer cans” to heat the paper sheet as it passes over them on its way down to the “dry end” of the paper machine.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Paper sheet rolls over the steam-heated dryer cylinders to evaporate moisture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Optimize Steam Usage to save energy costs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Recently, the use of video cameras placed at strategic points along the paper machine has been very effectively used to alert the operators of events that can cause a paper sheet break. With this information, the operator can avoid an actual sheet significantly decreasing production downtime. [30]</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Use of cascaded and coupled, variable frequency drives controlling the various rollers in the fourdrinier wire, press, and dryer sections can more tightly regulate the tension (rush and drag) of the paper sheet mitigating undue stresses that could cause a paper sheet break.</a:t>
            </a:r>
          </a:p>
        </p:txBody>
      </p:sp>
      <p:sp>
        <p:nvSpPr>
          <p:cNvPr id="132100" name="Slide Number Placeholder 3">
            <a:extLst>
              <a:ext uri="{FF2B5EF4-FFF2-40B4-BE49-F238E27FC236}">
                <a16:creationId xmlns:a16="http://schemas.microsoft.com/office/drawing/2014/main" id="{26025BB4-35FF-569C-66FF-C7397F4446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DFCE7B4C-74CD-4238-AF7C-90E24515C7A2}" type="slidenum">
              <a:rPr lang="en-US" altLang="en-US" sz="1200" smtClean="0">
                <a:latin typeface="Calibri" panose="020F0502020204030204" pitchFamily="34" charset="0"/>
              </a:rPr>
              <a:pPr fontAlgn="base">
                <a:spcBef>
                  <a:spcPct val="0"/>
                </a:spcBef>
                <a:spcAft>
                  <a:spcPct val="0"/>
                </a:spcAft>
              </a:pPr>
              <a:t>62</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EBA025D-9D90-9882-E9E2-956078A0F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9B2E909-7701-B59E-33C2-72B57489BC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FIRST: </a:t>
            </a:r>
          </a:p>
          <a:p>
            <a:r>
              <a:rPr lang="en-US" altLang="en-US"/>
              <a:t>Reliable field instrumentation (that needs maintenance &amp; recalibration)</a:t>
            </a:r>
          </a:p>
          <a:p>
            <a:r>
              <a:rPr lang="en-US" altLang="en-US"/>
              <a:t>AND</a:t>
            </a:r>
          </a:p>
          <a:p>
            <a:r>
              <a:rPr lang="en-US" altLang="en-US"/>
              <a:t>“soft sensors” (to be compared to the mill instruments to indicate AND predict field instrumentation failures)</a:t>
            </a:r>
          </a:p>
          <a:p>
            <a:r>
              <a:rPr lang="en-US" altLang="en-US" b="1"/>
              <a:t>SECOND:</a:t>
            </a:r>
          </a:p>
          <a:p>
            <a:r>
              <a:rPr lang="en-US" altLang="en-US"/>
              <a:t>Secure, Robust, bi-directional communication</a:t>
            </a:r>
          </a:p>
          <a:p>
            <a:r>
              <a:rPr lang="en-US" altLang="en-US" b="1"/>
              <a:t>THIRD:</a:t>
            </a:r>
          </a:p>
          <a:p>
            <a:r>
              <a:rPr lang="en-US" altLang="en-US"/>
              <a:t>Transfer human expertise to the Process Model</a:t>
            </a:r>
          </a:p>
          <a:p>
            <a:endParaRPr lang="en-US" altLang="en-US"/>
          </a:p>
          <a:p>
            <a:endParaRPr lang="en-US" altLang="en-US"/>
          </a:p>
        </p:txBody>
      </p:sp>
      <p:sp>
        <p:nvSpPr>
          <p:cNvPr id="29700" name="Slide Number Placeholder 3">
            <a:extLst>
              <a:ext uri="{FF2B5EF4-FFF2-40B4-BE49-F238E27FC236}">
                <a16:creationId xmlns:a16="http://schemas.microsoft.com/office/drawing/2014/main" id="{A767ABBA-0C1B-F083-2283-470793C23D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A04AD006-E568-43D4-8ABB-7052EAA68411}" type="slidenum">
              <a:rPr lang="en-US" altLang="en-US" sz="1200" smtClean="0">
                <a:latin typeface="Calibri" panose="020F0502020204030204" pitchFamily="34" charset="0"/>
              </a:rPr>
              <a:pPr fontAlgn="base">
                <a:spcBef>
                  <a:spcPct val="0"/>
                </a:spcBef>
                <a:spcAft>
                  <a:spcPct val="0"/>
                </a:spcAft>
              </a:pPr>
              <a:t>6</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46174830-9B2A-9CB4-57A9-D375A71D57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4CA2310E-60A6-88B1-F5DF-A17B56C42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cs typeface="Calibri" panose="020F0502020204030204" pitchFamily="34" charset="0"/>
              </a:rPr>
              <a:t>Figure 30 Production Rate Control MPC [31]</a:t>
            </a:r>
          </a:p>
          <a:p>
            <a:endParaRPr lang="en-US" altLang="en-US" sz="1800">
              <a:latin typeface="Arial" panose="020B0604020202020204" pitchFamily="34" charset="0"/>
            </a:endParaRPr>
          </a:p>
          <a:p>
            <a:r>
              <a:rPr lang="en-US" altLang="en-US" sz="1800">
                <a:latin typeface="Arial" panose="020B0604020202020204" pitchFamily="34" charset="0"/>
                <a:cs typeface="Calibri" panose="020F0502020204030204" pitchFamily="34" charset="0"/>
              </a:rPr>
              <a:t>Figure 31 Production Rate Control MPC Model Identifier [31]</a:t>
            </a:r>
          </a:p>
          <a:p>
            <a:endParaRPr lang="en-US" altLang="en-US" sz="1800">
              <a:latin typeface="Arial" panose="020B0604020202020204" pitchFamily="34" charset="0"/>
              <a:cs typeface="Calibri" panose="020F0502020204030204" pitchFamily="34" charset="0"/>
            </a:endParaRPr>
          </a:p>
          <a:p>
            <a:r>
              <a:rPr lang="en-US" altLang="en-US" sz="1800">
                <a:latin typeface="Times New Roman" panose="02020603050405020304" pitchFamily="18" charset="0"/>
                <a:cs typeface="Calibri" panose="020F0502020204030204" pitchFamily="34" charset="0"/>
              </a:rPr>
              <a:t>[31] Michel R. Dion; Honeywell; “A practical approach for process control optimization during start-up Fiberline Process Optimization Pulp &amp; Paper Industries”; Originally presented at the ISA@Montreal2018 Symposium at the Hyatt Regency Hotel on Tuesday, October 16, 2018</a:t>
            </a:r>
          </a:p>
          <a:p>
            <a:endParaRPr lang="en-US" altLang="en-US" sz="1800">
              <a:latin typeface="Arial" panose="020B0604020202020204" pitchFamily="34" charset="0"/>
            </a:endParaRPr>
          </a:p>
          <a:p>
            <a:r>
              <a:rPr lang="en-US" altLang="en-US"/>
              <a:t>CV1 – LVL300T		MV1 – KN_PROD</a:t>
            </a:r>
          </a:p>
          <a:p>
            <a:endParaRPr lang="en-US" altLang="en-US"/>
          </a:p>
          <a:p>
            <a:r>
              <a:rPr lang="en-US" altLang="en-US"/>
              <a:t>CV2 – LVL_150T	MV2 – PS_PROD</a:t>
            </a:r>
          </a:p>
          <a:p>
            <a:endParaRPr lang="en-US" altLang="en-US"/>
          </a:p>
          <a:p>
            <a:r>
              <a:rPr lang="en-US" altLang="en-US"/>
              <a:t>CV3 – LVL 1_400T	DV1 – DIG_PROD</a:t>
            </a:r>
          </a:p>
          <a:p>
            <a:endParaRPr lang="en-US" altLang="en-US"/>
          </a:p>
          <a:p>
            <a:r>
              <a:rPr lang="en-US" altLang="en-US"/>
              <a:t>CV4 – LVL 2_400T	DV2 – BP_PROD</a:t>
            </a:r>
          </a:p>
          <a:p>
            <a:endParaRPr lang="en-US" altLang="en-US"/>
          </a:p>
          <a:p>
            <a:endParaRPr lang="en-US" altLang="en-US"/>
          </a:p>
        </p:txBody>
      </p:sp>
      <p:sp>
        <p:nvSpPr>
          <p:cNvPr id="134148" name="Slide Number Placeholder 3">
            <a:extLst>
              <a:ext uri="{FF2B5EF4-FFF2-40B4-BE49-F238E27FC236}">
                <a16:creationId xmlns:a16="http://schemas.microsoft.com/office/drawing/2014/main" id="{AB7FF89B-79F4-EFB0-479C-191C1D59BF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855DF895-A508-4764-B68A-EC447AB00D69}" type="slidenum">
              <a:rPr lang="en-US" altLang="en-US" sz="1200" smtClean="0">
                <a:latin typeface="Calibri" panose="020F0502020204030204" pitchFamily="34" charset="0"/>
              </a:rPr>
              <a:pPr fontAlgn="base">
                <a:spcBef>
                  <a:spcPct val="0"/>
                </a:spcBef>
                <a:spcAft>
                  <a:spcPct val="0"/>
                </a:spcAft>
              </a:pPr>
              <a:t>63</a:t>
            </a:fld>
            <a:endParaRPr lang="en-US"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0BA9C7FA-8AAE-F4DE-97B7-0E2A97B2E9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0C991886-D35C-052C-ED0F-3492A821C02D}"/>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a:t>I will attempt to give you a </a:t>
            </a:r>
            <a:r>
              <a:rPr lang="en-US" b="1" u="sng" dirty="0"/>
              <a:t>roadmap to how to arrive at The Autonomous Mill </a:t>
            </a:r>
          </a:p>
          <a:p>
            <a:pPr>
              <a:defRPr/>
            </a:pPr>
            <a:endParaRPr lang="en-US" dirty="0"/>
          </a:p>
          <a:p>
            <a:pPr>
              <a:defRPr/>
            </a:pPr>
            <a:r>
              <a:rPr lang="en-US" dirty="0"/>
              <a:t>I would approach it by </a:t>
            </a:r>
            <a:r>
              <a:rPr lang="en-US" b="1" u="sng" dirty="0"/>
              <a:t>picking an area </a:t>
            </a:r>
            <a:r>
              <a:rPr lang="en-US" dirty="0"/>
              <a:t>(say the digester or evaporators for example) and show how from equipment, instrumentation, and advanced control how things are run at a typical mill now. </a:t>
            </a:r>
          </a:p>
          <a:p>
            <a:pPr>
              <a:defRPr/>
            </a:pPr>
            <a:endParaRPr lang="en-US" dirty="0"/>
          </a:p>
          <a:p>
            <a:pPr marL="228600" indent="-228600">
              <a:buFont typeface="+mj-lt"/>
              <a:buAutoNum type="arabicPeriod"/>
              <a:defRPr/>
            </a:pPr>
            <a:r>
              <a:rPr lang="en-US" dirty="0"/>
              <a:t>Then introduce how </a:t>
            </a:r>
            <a:r>
              <a:rPr lang="en-US" b="1" u="sng" dirty="0"/>
              <a:t>advanced control has improved things </a:t>
            </a:r>
            <a:r>
              <a:rPr lang="en-US" dirty="0"/>
              <a:t>and how </a:t>
            </a:r>
            <a:r>
              <a:rPr lang="en-US" b="1" u="sng" dirty="0"/>
              <a:t>a dynamic model has been used to design, checkout the control logic and train operators</a:t>
            </a:r>
            <a:r>
              <a:rPr lang="en-US" dirty="0"/>
              <a:t>.  </a:t>
            </a:r>
          </a:p>
          <a:p>
            <a:pPr marL="228600" indent="-228600">
              <a:buFont typeface="+mj-lt"/>
              <a:buAutoNum type="arabicPeriod"/>
              <a:defRPr/>
            </a:pPr>
            <a:r>
              <a:rPr lang="en-US" dirty="0"/>
              <a:t>The next logical step </a:t>
            </a:r>
            <a:r>
              <a:rPr lang="en-US" b="1" u="sng" dirty="0"/>
              <a:t>(for a model) </a:t>
            </a:r>
            <a:r>
              <a:rPr lang="en-US" dirty="0"/>
              <a:t>is to be </a:t>
            </a:r>
            <a:r>
              <a:rPr lang="en-US" b="1" u="sng" dirty="0"/>
              <a:t>used to assist </a:t>
            </a:r>
            <a:r>
              <a:rPr lang="en-US" dirty="0"/>
              <a:t>when </a:t>
            </a:r>
            <a:r>
              <a:rPr lang="en-US" b="1" u="sng" dirty="0"/>
              <a:t>instruments fail </a:t>
            </a:r>
            <a:r>
              <a:rPr lang="en-US" dirty="0"/>
              <a:t>by providing a </a:t>
            </a:r>
            <a:r>
              <a:rPr lang="en-US" b="1" u="sng" dirty="0"/>
              <a:t>digital twin </a:t>
            </a:r>
            <a:r>
              <a:rPr lang="en-US" dirty="0"/>
              <a:t>of the instrumented signal </a:t>
            </a:r>
            <a:r>
              <a:rPr lang="en-US" b="1" u="sng" dirty="0"/>
              <a:t>(soft sensor)</a:t>
            </a:r>
            <a:r>
              <a:rPr lang="en-US" dirty="0"/>
              <a:t>.  </a:t>
            </a:r>
          </a:p>
          <a:p>
            <a:pPr marL="228600" indent="-228600">
              <a:buFont typeface="+mj-lt"/>
              <a:buAutoNum type="arabicPeriod"/>
              <a:defRPr/>
            </a:pPr>
            <a:r>
              <a:rPr lang="en-US" dirty="0"/>
              <a:t>This capability allows the mill area to move toward </a:t>
            </a:r>
            <a:r>
              <a:rPr lang="en-US" b="1" u="sng" dirty="0"/>
              <a:t>continuous  and error free automation</a:t>
            </a:r>
            <a:r>
              <a:rPr lang="en-US" dirty="0"/>
              <a:t>. </a:t>
            </a:r>
          </a:p>
          <a:p>
            <a:pPr marL="228600" indent="-228600">
              <a:buFont typeface="+mj-lt"/>
              <a:buAutoNum type="arabicPeriod"/>
              <a:defRPr/>
            </a:pPr>
            <a:r>
              <a:rPr lang="en-US" b="1" u="sng" dirty="0"/>
              <a:t>Once continuous automation is achieved for one mill area, then operators are freed to observe more and intervene less</a:t>
            </a:r>
            <a:r>
              <a:rPr lang="en-US" dirty="0"/>
              <a:t>, in the same manner that pilots are more dependent on automatic control of their aircraft than a generation ago. </a:t>
            </a:r>
          </a:p>
          <a:p>
            <a:pPr marL="228600" indent="-228600">
              <a:buFont typeface="+mj-lt"/>
              <a:buAutoNum type="arabicPeriod"/>
              <a:defRPr/>
            </a:pPr>
            <a:r>
              <a:rPr lang="en-US" dirty="0"/>
              <a:t>Thus can be </a:t>
            </a:r>
            <a:r>
              <a:rPr lang="en-US" b="1" u="sng" dirty="0"/>
              <a:t>achieved in a single mill area, then eventually multiple mill areas</a:t>
            </a:r>
            <a:r>
              <a:rPr lang="en-US" dirty="0"/>
              <a:t>. </a:t>
            </a:r>
          </a:p>
          <a:p>
            <a:pPr marL="228600" indent="-228600">
              <a:buFont typeface="+mj-lt"/>
              <a:buAutoNum type="arabicPeriod"/>
              <a:defRPr/>
            </a:pPr>
            <a:r>
              <a:rPr lang="en-US" dirty="0"/>
              <a:t>For the foreseeable future there will need to be operators in a P&amp;P mill; but </a:t>
            </a:r>
            <a:r>
              <a:rPr lang="en-US" b="1" u="sng" dirty="0"/>
              <a:t>by utilizing advanced control coupled with digital twin technology</a:t>
            </a:r>
            <a:r>
              <a:rPr lang="en-US" dirty="0"/>
              <a:t>, mill operators will trend toward </a:t>
            </a:r>
            <a:r>
              <a:rPr lang="en-US" b="1" u="sng" dirty="0"/>
              <a:t>less direct intervention to a more supervisory role as trust is gained </a:t>
            </a:r>
            <a:r>
              <a:rPr lang="en-US" dirty="0"/>
              <a:t>in the ability of </a:t>
            </a:r>
            <a:r>
              <a:rPr lang="en-US" b="1" u="sng" dirty="0"/>
              <a:t>the mill to become more autonomous</a:t>
            </a:r>
            <a:r>
              <a:rPr lang="en-US" dirty="0"/>
              <a:t>.</a:t>
            </a:r>
          </a:p>
          <a:p>
            <a:pPr>
              <a:defRPr/>
            </a:pPr>
            <a:endParaRPr lang="en-US" dirty="0"/>
          </a:p>
          <a:p>
            <a:pPr eaLnBrk="1" hangingPunct="1">
              <a:defRPr/>
            </a:pPr>
            <a:endParaRPr lang="en-US" altLang="en-US" dirty="0">
              <a:latin typeface="Arial" panose="020B0604020202020204" pitchFamily="34" charset="0"/>
              <a:cs typeface="Arial" panose="020B0604020202020204" pitchFamily="34" charset="0"/>
            </a:endParaRPr>
          </a:p>
          <a:p>
            <a:pPr eaLnBrk="1" hangingPunct="1">
              <a:defRPr/>
            </a:pPr>
            <a:r>
              <a:rPr lang="en-US" altLang="en-US" dirty="0">
                <a:latin typeface="Arial" panose="020B0604020202020204" pitchFamily="34" charset="0"/>
                <a:cs typeface="Arial" panose="020B0604020202020204" pitchFamily="34" charset="0"/>
              </a:rPr>
              <a:t>This paper is merely an overview of the unit operations and equipment common to a pulp and paper mill;</a:t>
            </a:r>
          </a:p>
          <a:p>
            <a:pPr eaLnBrk="1" hangingPunct="1">
              <a:defRPr/>
            </a:pPr>
            <a:r>
              <a:rPr lang="en-US" altLang="en-US" dirty="0">
                <a:latin typeface="Arial" panose="020B0604020202020204" pitchFamily="34" charset="0"/>
                <a:cs typeface="Arial" panose="020B0604020202020204" pitchFamily="34" charset="0"/>
              </a:rPr>
              <a:t>innumerable books and careers have been spent describing and learning these aspects of the control of these processes that I have endeavored to tell you about in these pages.</a:t>
            </a:r>
          </a:p>
          <a:p>
            <a:pPr>
              <a:defRPr/>
            </a:pPr>
            <a:endParaRPr lang="en-US" altLang="en-US" dirty="0"/>
          </a:p>
          <a:p>
            <a:pPr>
              <a:defRPr/>
            </a:pPr>
            <a:r>
              <a:rPr lang="en-US" altLang="en-US" dirty="0">
                <a:latin typeface="Arial" panose="020B0604020202020204" pitchFamily="34" charset="0"/>
                <a:cs typeface="Arial" panose="020B0604020202020204" pitchFamily="34" charset="0"/>
              </a:rPr>
              <a:t>Hopefully, you now can find your way around the six main “islands” of automation of any pulp and paper mill: raw material receiving and preparation (the woodyard), the pulp mill, the powerhouse, the paper mill, converting and finishing, effluent treatment.</a:t>
            </a:r>
          </a:p>
          <a:p>
            <a:pPr>
              <a:defRPr/>
            </a:pPr>
            <a:endParaRPr lang="en-US" altLang="en-US" dirty="0"/>
          </a:p>
          <a:p>
            <a:pPr algn="just" eaLnBrk="1" hangingPunct="1">
              <a:defRPr/>
            </a:pPr>
            <a:r>
              <a:rPr lang="en-US" altLang="en-US" dirty="0">
                <a:latin typeface="Arial" panose="020B0604020202020204" pitchFamily="34" charset="0"/>
                <a:cs typeface="Arial" panose="020B0604020202020204" pitchFamily="34" charset="0"/>
              </a:rPr>
              <a:t>you now have a better understanding of the equipment and the processes in a pulp and paper mill; and</a:t>
            </a:r>
          </a:p>
          <a:p>
            <a:pPr algn="just" eaLnBrk="1" hangingPunct="1">
              <a:defRPr/>
            </a:pPr>
            <a:r>
              <a:rPr lang="en-US" altLang="en-US" dirty="0">
                <a:latin typeface="Arial" panose="020B0604020202020204" pitchFamily="34" charset="0"/>
                <a:cs typeface="Arial" panose="020B0604020202020204" pitchFamily="34" charset="0"/>
              </a:rPr>
              <a:t>you can see the similarities to other industries. </a:t>
            </a:r>
          </a:p>
          <a:p>
            <a:pPr>
              <a:defRPr/>
            </a:pPr>
            <a:endParaRPr lang="en-US" altLang="en-US" dirty="0"/>
          </a:p>
        </p:txBody>
      </p:sp>
      <p:sp>
        <p:nvSpPr>
          <p:cNvPr id="136196" name="Slide Number Placeholder 3">
            <a:extLst>
              <a:ext uri="{FF2B5EF4-FFF2-40B4-BE49-F238E27FC236}">
                <a16:creationId xmlns:a16="http://schemas.microsoft.com/office/drawing/2014/main" id="{617FD476-1152-5678-1815-64A9BAD5AC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8FEA4261-921E-4C5B-9A7A-1FB752C4C839}" type="slidenum">
              <a:rPr lang="en-US" altLang="en-US" sz="1200" smtClean="0">
                <a:latin typeface="Calibri" panose="020F0502020204030204" pitchFamily="34" charset="0"/>
              </a:rPr>
              <a:pPr fontAlgn="base">
                <a:spcBef>
                  <a:spcPct val="0"/>
                </a:spcBef>
                <a:spcAft>
                  <a:spcPct val="0"/>
                </a:spcAft>
              </a:pPr>
              <a:t>64</a:t>
            </a:fld>
            <a:endParaRPr lang="en-US" altLang="en-US"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23D1CFC-5740-7CDF-2CA2-5BC178BC3D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AB9C846D-6743-E95E-A793-991EF33EE1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70000"/>
              </a:lnSpc>
              <a:spcBef>
                <a:spcPct val="0"/>
              </a:spcBef>
            </a:pPr>
            <a:r>
              <a:rPr lang="en-US" altLang="en-US">
                <a:latin typeface="Arial" panose="020B0604020202020204" pitchFamily="34" charset="0"/>
                <a:cs typeface="Arial" panose="020B0604020202020204" pitchFamily="34" charset="0"/>
              </a:rPr>
              <a:t>I must acknowledge several people without whose help throughout my life and career I would not have been able to gain the necessary experience in pulp and paper mills to write this paper. </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To John Lavigne, ISA Pulp and Paper Industry Division member and ISA Fellow and the author of “An Introduction to Paper Industry Instrumentation”, for writing the book I read when I was new graduate Mechanical Engineer fresh out of school. </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To Gary Smook, British Columbia Institute of Technology instructor and author of the “Handbook for Pulp and Paper Technologists”, for developing the 14-week course taught after work at H.A. Simons Ltd offices in Vancouver. </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To Matt McGarry, my coworker from H.A.Simons Ltd in Vancouver, who allowed me to “pick his brain” about IDEAS Simulation &amp; later about Digital Twins.</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To Greg McMillan, ISA Fellow, who allowed me to “pick his brain” about mimic, DeltaV, &amp; modelling, and for being a Fellow Evaluator for Fellow Nominees.</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To Steve and Rick Van Fleet, my supervisors (and friends) and two of the brightest pulp and paper minds I have ever met, for giving me the opportunity to work with and learn from as we optimized several mills east of the Mississippi. </a:t>
            </a:r>
          </a:p>
          <a:p>
            <a:pPr eaLnBrk="1" hangingPunct="1">
              <a:lnSpc>
                <a:spcPct val="70000"/>
              </a:lnSpc>
              <a:spcBef>
                <a:spcPct val="0"/>
              </a:spcBef>
            </a:pPr>
            <a:r>
              <a:rPr lang="en-US" altLang="en-US">
                <a:latin typeface="Arial" panose="020B0604020202020204" pitchFamily="34" charset="0"/>
                <a:cs typeface="Arial" panose="020B0604020202020204" pitchFamily="34" charset="0"/>
              </a:rPr>
              <a:t>And finally, saving the best for last, to my Dad, Gary, for teaching me about pulp and paper for my third-grade science project, and for spending his entire career with the same pulp and paper manufacturing company which allowed me to be given five summer jobs in the mill to pay for my college education and learn how pulp and paper mill is actually operated.</a:t>
            </a:r>
          </a:p>
          <a:p>
            <a:endParaRPr lang="en-US" altLang="en-US"/>
          </a:p>
        </p:txBody>
      </p:sp>
      <p:sp>
        <p:nvSpPr>
          <p:cNvPr id="4" name="Slide Number Placeholder 3">
            <a:extLst>
              <a:ext uri="{FF2B5EF4-FFF2-40B4-BE49-F238E27FC236}">
                <a16:creationId xmlns:a16="http://schemas.microsoft.com/office/drawing/2014/main" id="{30FDA857-51F3-1313-26B3-CE7D4092E1C8}"/>
              </a:ext>
            </a:extLst>
          </p:cNvPr>
          <p:cNvSpPr>
            <a:spLocks noGrp="1"/>
          </p:cNvSpPr>
          <p:nvPr>
            <p:ph type="sldNum" sz="quarter" idx="5"/>
          </p:nvPr>
        </p:nvSpPr>
        <p:spPr/>
        <p:txBody>
          <a:bodyPr/>
          <a:lstStyle/>
          <a:p>
            <a:pPr>
              <a:defRPr/>
            </a:pPr>
            <a:fld id="{F6338B60-E0FB-4E10-BE98-B9DC98BD5814}" type="slidenum">
              <a:rPr lang="en-US" smtClean="0"/>
              <a:pPr>
                <a:defRPr/>
              </a:pPr>
              <a:t>65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8D5B12E6-B1DD-AB23-C0C8-D36FE045B8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1329B570-02CC-5426-275D-4714149AA3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0292" name="Slide Number Placeholder 3">
            <a:extLst>
              <a:ext uri="{FF2B5EF4-FFF2-40B4-BE49-F238E27FC236}">
                <a16:creationId xmlns:a16="http://schemas.microsoft.com/office/drawing/2014/main" id="{D101C6A0-AB82-92CF-82B2-1B0A5626C4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DB38CE54-F4A7-4295-A34B-C9FA42AA54A3}" type="slidenum">
              <a:rPr lang="en-US" altLang="en-US" sz="1200" smtClean="0">
                <a:latin typeface="Calibri" panose="020F0502020204030204" pitchFamily="34" charset="0"/>
              </a:rPr>
              <a:pPr fontAlgn="base">
                <a:spcBef>
                  <a:spcPct val="0"/>
                </a:spcBef>
                <a:spcAft>
                  <a:spcPct val="0"/>
                </a:spcAft>
              </a:pPr>
              <a:t>66</a:t>
            </a:fld>
            <a:endParaRPr lang="en-US" altLang="en-US"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94A2D59-CE0C-E4C8-231F-30C04FA3D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E83091C3-51CB-5FAA-7A56-F7367D914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2340" name="Slide Number Placeholder 3">
            <a:extLst>
              <a:ext uri="{FF2B5EF4-FFF2-40B4-BE49-F238E27FC236}">
                <a16:creationId xmlns:a16="http://schemas.microsoft.com/office/drawing/2014/main" id="{684549DF-AAA4-BA26-4B6F-E0CD046E5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0352C91-8AF4-4EBA-A9C4-1E3CA1B6A4A9}" type="slidenum">
              <a:rPr lang="en-US" altLang="en-US" sz="1200" smtClean="0">
                <a:solidFill>
                  <a:srgbClr val="000000"/>
                </a:solidFill>
                <a:latin typeface="Calibri" panose="020F0502020204030204" pitchFamily="34" charset="0"/>
              </a:rPr>
              <a:pPr fontAlgn="base">
                <a:spcBef>
                  <a:spcPct val="0"/>
                </a:spcBef>
                <a:spcAft>
                  <a:spcPct val="0"/>
                </a:spcAft>
              </a:pPr>
              <a:t>67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DEE1572D-D369-F6DE-A7D2-2A7E86A16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826B18BA-9AEA-183A-426F-DEF5B8B7B6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a:extLst>
              <a:ext uri="{FF2B5EF4-FFF2-40B4-BE49-F238E27FC236}">
                <a16:creationId xmlns:a16="http://schemas.microsoft.com/office/drawing/2014/main" id="{3CF4883D-B029-A7B7-E7B9-2DD1630082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42639D0-D14E-4B2D-8621-85FA3B091F34}" type="slidenum">
              <a:rPr lang="en-US" altLang="en-US" sz="1200" smtClean="0">
                <a:solidFill>
                  <a:srgbClr val="000000"/>
                </a:solidFill>
                <a:latin typeface="Calibri" panose="020F0502020204030204" pitchFamily="34" charset="0"/>
              </a:rPr>
              <a:pPr fontAlgn="base">
                <a:spcBef>
                  <a:spcPct val="0"/>
                </a:spcBef>
                <a:spcAft>
                  <a:spcPct val="0"/>
                </a:spcAft>
              </a:pPr>
              <a:t>68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D1D3974D-9370-AD75-4604-EADF351D88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DD95C97B-AFB8-7816-5B68-EC9F04294B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6436" name="Slide Number Placeholder 3">
            <a:extLst>
              <a:ext uri="{FF2B5EF4-FFF2-40B4-BE49-F238E27FC236}">
                <a16:creationId xmlns:a16="http://schemas.microsoft.com/office/drawing/2014/main" id="{62333D65-28A0-D7ED-675B-372214C5B1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6B3DBF69-0AB5-4C67-BDF7-B45A15AF99A4}" type="slidenum">
              <a:rPr lang="en-US" altLang="en-US" sz="1200" smtClean="0">
                <a:solidFill>
                  <a:srgbClr val="000000"/>
                </a:solidFill>
                <a:latin typeface="Calibri" panose="020F0502020204030204" pitchFamily="34" charset="0"/>
              </a:rPr>
              <a:pPr fontAlgn="base">
                <a:spcBef>
                  <a:spcPct val="0"/>
                </a:spcBef>
                <a:spcAft>
                  <a:spcPct val="0"/>
                </a:spcAft>
              </a:pPr>
              <a:t>69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65BD9B04-6991-1F6B-6CDF-B0605DA872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023B2C57-D2E8-A7D2-93EF-4633B246AE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8484" name="Slide Number Placeholder 3">
            <a:extLst>
              <a:ext uri="{FF2B5EF4-FFF2-40B4-BE49-F238E27FC236}">
                <a16:creationId xmlns:a16="http://schemas.microsoft.com/office/drawing/2014/main" id="{DA428207-C502-5040-2DFC-93E4C03C9E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E1C6497C-10D6-4FEF-82A4-350676A426AD}" type="slidenum">
              <a:rPr lang="en-US" altLang="en-US" sz="1200" smtClean="0">
                <a:solidFill>
                  <a:srgbClr val="000000"/>
                </a:solidFill>
                <a:latin typeface="Calibri" panose="020F0502020204030204" pitchFamily="34" charset="0"/>
              </a:rPr>
              <a:pPr fontAlgn="base">
                <a:spcBef>
                  <a:spcPct val="0"/>
                </a:spcBef>
                <a:spcAft>
                  <a:spcPct val="0"/>
                </a:spcAft>
              </a:pPr>
              <a:t>70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F15803C3-14B5-107B-8C41-D32B6EA9E2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B4DCB84D-2F34-E7EE-7303-F282E10AB9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0532" name="Slide Number Placeholder 3">
            <a:extLst>
              <a:ext uri="{FF2B5EF4-FFF2-40B4-BE49-F238E27FC236}">
                <a16:creationId xmlns:a16="http://schemas.microsoft.com/office/drawing/2014/main" id="{B9C00876-632B-8BE1-5E29-05D70B8E6F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B4BAACA8-E631-4CB1-8F9D-00D43E293654}" type="slidenum">
              <a:rPr lang="en-US" altLang="en-US" sz="1200" smtClean="0">
                <a:solidFill>
                  <a:srgbClr val="000000"/>
                </a:solidFill>
                <a:latin typeface="Calibri" panose="020F0502020204030204" pitchFamily="34" charset="0"/>
              </a:rPr>
              <a:pPr fontAlgn="base">
                <a:spcBef>
                  <a:spcPct val="0"/>
                </a:spcBef>
                <a:spcAft>
                  <a:spcPct val="0"/>
                </a:spcAft>
              </a:pPr>
              <a:t>71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386836B0-2E44-E1B6-19B4-36F764A14F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5FA799B0-902E-1F67-3AD2-91B4BC9443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2580" name="Slide Number Placeholder 3">
            <a:extLst>
              <a:ext uri="{FF2B5EF4-FFF2-40B4-BE49-F238E27FC236}">
                <a16:creationId xmlns:a16="http://schemas.microsoft.com/office/drawing/2014/main" id="{3689142D-02FA-F438-84AB-FF9559AA7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0C0628B1-3E8D-497F-82B6-AFAC0F0979CB}" type="slidenum">
              <a:rPr lang="en-US" altLang="en-US" sz="1200" smtClean="0">
                <a:solidFill>
                  <a:srgbClr val="000000"/>
                </a:solidFill>
                <a:latin typeface="Calibri" panose="020F0502020204030204" pitchFamily="34" charset="0"/>
              </a:rPr>
              <a:pPr fontAlgn="base">
                <a:spcBef>
                  <a:spcPct val="0"/>
                </a:spcBef>
                <a:spcAft>
                  <a:spcPct val="0"/>
                </a:spcAft>
              </a:pPr>
              <a:t>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A8B1C81-F1AB-F2C2-A69B-6A39D17B48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7E339B6-0BC3-8541-DC5A-DD1C7C49BE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sz="4800"/>
              <a:t>Alphabet Soup!</a:t>
            </a:r>
          </a:p>
          <a:p>
            <a:pPr algn="ctr" eaLnBrk="1" hangingPunct="1">
              <a:buFont typeface="LucidaGrande"/>
              <a:buNone/>
            </a:pPr>
            <a:r>
              <a:rPr lang="en-US" altLang="en-US" sz="4800" b="1"/>
              <a:t>Too Many Competing Standards!</a:t>
            </a:r>
          </a:p>
          <a:p>
            <a:pPr algn="ctr" eaLnBrk="1" hangingPunct="1">
              <a:buFont typeface="LucidaGrande"/>
              <a:buNone/>
            </a:pPr>
            <a:r>
              <a:rPr lang="en-US" altLang="en-US" sz="4800" b="1"/>
              <a:t>Merge &amp; Colaborate!</a:t>
            </a:r>
          </a:p>
          <a:p>
            <a:pPr algn="ctr"/>
            <a:r>
              <a:rPr lang="en-US" altLang="en-US" sz="4800"/>
              <a:t>Pick One!</a:t>
            </a:r>
          </a:p>
        </p:txBody>
      </p:sp>
      <p:sp>
        <p:nvSpPr>
          <p:cNvPr id="31748" name="Slide Number Placeholder 3">
            <a:extLst>
              <a:ext uri="{FF2B5EF4-FFF2-40B4-BE49-F238E27FC236}">
                <a16:creationId xmlns:a16="http://schemas.microsoft.com/office/drawing/2014/main" id="{860ABB40-0149-412E-B43B-C7BE171095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17EC57F-C3FF-496A-A3B2-6B3E9E9F5824}" type="slidenum">
              <a:rPr lang="en-US" altLang="en-US" sz="1200" smtClean="0">
                <a:solidFill>
                  <a:srgbClr val="000000"/>
                </a:solidFill>
                <a:latin typeface="Calibri" panose="020F0502020204030204" pitchFamily="34" charset="0"/>
              </a:rPr>
              <a:pPr fontAlgn="base">
                <a:spcBef>
                  <a:spcPct val="0"/>
                </a:spcBef>
                <a:spcAft>
                  <a:spcPct val="0"/>
                </a:spcAft>
              </a:pPr>
              <a:t>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17A2DF3-7524-1E91-0EC1-EDF51B43F1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C9FE1B01-1A3B-309F-6B6E-8AF8E56BE0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94596F9F-871C-8B3C-3438-2945B2AAD6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2B474C89-2E69-44D6-AFD9-6F12F9F7E64C}" type="slidenum">
              <a:rPr lang="en-US" altLang="en-US" sz="1200" smtClean="0">
                <a:solidFill>
                  <a:srgbClr val="000000"/>
                </a:solidFill>
                <a:latin typeface="Calibri" panose="020F0502020204030204" pitchFamily="34" charset="0"/>
              </a:rPr>
              <a:pPr fontAlgn="base">
                <a:spcBef>
                  <a:spcPct val="0"/>
                </a:spcBef>
                <a:spcAft>
                  <a:spcPct val="0"/>
                </a:spcAft>
              </a:pPr>
              <a:t>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51C2809-2093-C4D7-7D60-00A229A6F6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972A810D-8009-92B7-1626-CB70902864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345F7893-9FDD-A45A-6A6D-30FDDCB910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0CF464BA-04FC-4D1A-992E-8A4D819683FE}" type="slidenum">
              <a:rPr lang="en-US" altLang="en-US" sz="1200" smtClean="0">
                <a:solidFill>
                  <a:srgbClr val="000000"/>
                </a:solidFill>
                <a:latin typeface="Calibri" panose="020F0502020204030204" pitchFamily="34" charset="0"/>
              </a:rPr>
              <a:pPr fontAlgn="base">
                <a:spcBef>
                  <a:spcPct val="0"/>
                </a:spcBef>
                <a:spcAft>
                  <a:spcPct val="0"/>
                </a:spcAft>
              </a:pPr>
              <a:t>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F3E8387-B62A-ECBF-9A62-AA1F4D97FC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92BC531-042D-3DA5-FE91-1203B9E7F5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4BAB9F07-47A4-E581-758C-27BDC4FF48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E0DAF981-8625-4F64-9C3A-05FE56873DA5}" type="slidenum">
              <a:rPr lang="en-US" altLang="en-US" sz="1200" smtClean="0">
                <a:solidFill>
                  <a:srgbClr val="000000"/>
                </a:solidFill>
                <a:latin typeface="Calibri" panose="020F0502020204030204" pitchFamily="34" charset="0"/>
              </a:rPr>
              <a:pPr fontAlgn="base">
                <a:spcBef>
                  <a:spcPct val="0"/>
                </a:spcBef>
                <a:spcAft>
                  <a:spcPct val="0"/>
                </a:spcAft>
              </a:pPr>
              <a:t>10</a:t>
            </a:fld>
            <a:endParaRPr lang="en-US" altLang="en-US" sz="120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6" descr="PowerPoint White Title">
            <a:extLst>
              <a:ext uri="{FF2B5EF4-FFF2-40B4-BE49-F238E27FC236}">
                <a16:creationId xmlns:a16="http://schemas.microsoft.com/office/drawing/2014/main" id="{77B70F1B-C996-CFCB-A2EC-5C561D2B2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218613"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8">
            <a:extLst>
              <a:ext uri="{FF2B5EF4-FFF2-40B4-BE49-F238E27FC236}">
                <a16:creationId xmlns:a16="http://schemas.microsoft.com/office/drawing/2014/main" id="{B7477A1A-1A9F-8535-5CA7-C3D1EE424CDE}"/>
              </a:ext>
            </a:extLst>
          </p:cNvPr>
          <p:cNvSpPr txBox="1">
            <a:spLocks noChangeArrowheads="1"/>
          </p:cNvSpPr>
          <p:nvPr/>
        </p:nvSpPr>
        <p:spPr bwMode="white">
          <a:xfrm>
            <a:off x="342900" y="4057650"/>
            <a:ext cx="987425" cy="812800"/>
          </a:xfrm>
          <a:prstGeom prst="rect">
            <a:avLst/>
          </a:prstGeom>
          <a:noFill/>
          <a:ln>
            <a:noFill/>
          </a:ln>
          <a:effec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nSpc>
                <a:spcPct val="160000"/>
              </a:lnSpc>
              <a:defRPr/>
            </a:pPr>
            <a:r>
              <a:rPr lang="en-US" altLang="en-US" sz="600">
                <a:solidFill>
                  <a:schemeClr val="bg1"/>
                </a:solidFill>
                <a:latin typeface="Arial" panose="020B0604020202020204" pitchFamily="34" charset="0"/>
                <a:ea typeface="ＭＳ Ｐゴシック" panose="020B0600070205080204" pitchFamily="34" charset="-128"/>
              </a:rPr>
              <a:t>Standards</a:t>
            </a:r>
          </a:p>
          <a:p>
            <a:pPr>
              <a:lnSpc>
                <a:spcPct val="160000"/>
              </a:lnSpc>
              <a:defRPr/>
            </a:pPr>
            <a:r>
              <a:rPr lang="en-US" altLang="en-US" sz="600">
                <a:solidFill>
                  <a:schemeClr val="bg1"/>
                </a:solidFill>
                <a:latin typeface="Arial" panose="020B0604020202020204" pitchFamily="34" charset="0"/>
                <a:ea typeface="ＭＳ Ｐゴシック" panose="020B0600070205080204" pitchFamily="34" charset="-128"/>
              </a:rPr>
              <a:t>Certification</a:t>
            </a:r>
          </a:p>
          <a:p>
            <a:pPr>
              <a:lnSpc>
                <a:spcPct val="160000"/>
              </a:lnSpc>
              <a:defRPr/>
            </a:pPr>
            <a:r>
              <a:rPr lang="en-US" altLang="en-US" sz="600">
                <a:solidFill>
                  <a:schemeClr val="bg1"/>
                </a:solidFill>
                <a:latin typeface="Arial" panose="020B0604020202020204" pitchFamily="34" charset="0"/>
                <a:ea typeface="ＭＳ Ｐゴシック" panose="020B0600070205080204" pitchFamily="34" charset="-128"/>
              </a:rPr>
              <a:t>Education &amp; Training</a:t>
            </a:r>
          </a:p>
          <a:p>
            <a:pPr>
              <a:lnSpc>
                <a:spcPct val="160000"/>
              </a:lnSpc>
              <a:defRPr/>
            </a:pPr>
            <a:r>
              <a:rPr lang="en-US" altLang="en-US" sz="600">
                <a:solidFill>
                  <a:schemeClr val="bg1"/>
                </a:solidFill>
                <a:latin typeface="Arial" panose="020B0604020202020204" pitchFamily="34" charset="0"/>
                <a:ea typeface="ＭＳ Ｐゴシック" panose="020B0600070205080204" pitchFamily="34" charset="-128"/>
              </a:rPr>
              <a:t>Publishing</a:t>
            </a:r>
          </a:p>
          <a:p>
            <a:pPr>
              <a:lnSpc>
                <a:spcPct val="160000"/>
              </a:lnSpc>
              <a:defRPr/>
            </a:pPr>
            <a:r>
              <a:rPr lang="en-US" altLang="en-US" sz="600">
                <a:solidFill>
                  <a:schemeClr val="bg1"/>
                </a:solidFill>
                <a:latin typeface="Arial" panose="020B0604020202020204" pitchFamily="34" charset="0"/>
                <a:ea typeface="ＭＳ Ｐゴシック" panose="020B0600070205080204" pitchFamily="34" charset="-128"/>
              </a:rPr>
              <a:t>Conferences &amp; Exhibits</a:t>
            </a:r>
            <a:endParaRPr lang="en-US" altLang="en-US" sz="1800">
              <a:ea typeface="ＭＳ Ｐゴシック" panose="020B0600070205080204" pitchFamily="34" charset="-128"/>
            </a:endParaRPr>
          </a:p>
        </p:txBody>
      </p:sp>
      <p:sp>
        <p:nvSpPr>
          <p:cNvPr id="2051" name="Rectangle 3"/>
          <p:cNvSpPr>
            <a:spLocks noGrp="1" noChangeArrowheads="1"/>
          </p:cNvSpPr>
          <p:nvPr>
            <p:ph type="ctrTitle"/>
          </p:nvPr>
        </p:nvSpPr>
        <p:spPr bwMode="white">
          <a:xfrm>
            <a:off x="3552826" y="2336006"/>
            <a:ext cx="5286375" cy="1028700"/>
          </a:xfrm>
        </p:spPr>
        <p:txBody>
          <a:bodyPr/>
          <a:lstStyle>
            <a:lvl1pPr>
              <a:defRPr sz="2700">
                <a:solidFill>
                  <a:srgbClr val="FFFFFF"/>
                </a:solidFill>
              </a:defRPr>
            </a:lvl1pPr>
          </a:lstStyle>
          <a:p>
            <a:pPr lvl="0"/>
            <a:r>
              <a:rPr lang="en-US" altLang="en-US" noProof="0"/>
              <a:t>Click to edit Master title style</a:t>
            </a:r>
          </a:p>
        </p:txBody>
      </p:sp>
      <p:sp>
        <p:nvSpPr>
          <p:cNvPr id="2052" name="Rectangle 4"/>
          <p:cNvSpPr>
            <a:spLocks noGrp="1" noChangeArrowheads="1"/>
          </p:cNvSpPr>
          <p:nvPr>
            <p:ph type="subTitle" idx="1"/>
          </p:nvPr>
        </p:nvSpPr>
        <p:spPr bwMode="white">
          <a:xfrm>
            <a:off x="3552826" y="3371850"/>
            <a:ext cx="5286375" cy="971550"/>
          </a:xfrm>
        </p:spPr>
        <p:txBody>
          <a:bodyPr/>
          <a:lstStyle>
            <a:lvl1pPr marL="0" indent="0">
              <a:buFontTx/>
              <a:buNone/>
              <a:defRPr>
                <a:solidFill>
                  <a:schemeClr val="bg1"/>
                </a:solidFill>
              </a:defRPr>
            </a:lvl1pPr>
          </a:lstStyle>
          <a:p>
            <a:pPr lvl="0"/>
            <a:r>
              <a:rPr lang="en-US" altLang="en-US" noProof="0"/>
              <a:t>Click to edit Master subtitle style</a:t>
            </a:r>
          </a:p>
        </p:txBody>
      </p:sp>
      <p:sp>
        <p:nvSpPr>
          <p:cNvPr id="4" name="Date Placeholder 5">
            <a:extLst>
              <a:ext uri="{FF2B5EF4-FFF2-40B4-BE49-F238E27FC236}">
                <a16:creationId xmlns:a16="http://schemas.microsoft.com/office/drawing/2014/main" id="{1EA62C66-60E5-005C-F611-0C0B64BD05D8}"/>
              </a:ext>
            </a:extLst>
          </p:cNvPr>
          <p:cNvSpPr>
            <a:spLocks noGrp="1" noChangeArrowheads="1"/>
          </p:cNvSpPr>
          <p:nvPr>
            <p:ph type="dt" sz="half" idx="10"/>
          </p:nvPr>
        </p:nvSpPr>
        <p:spPr bwMode="white">
          <a:xfrm>
            <a:off x="3552825" y="4700588"/>
            <a:ext cx="1905000" cy="342900"/>
          </a:xfrm>
          <a:prstGeom prst="rect">
            <a:avLst/>
          </a:prstGeom>
        </p:spPr>
        <p:txBody>
          <a:bodyPr vert="horz" wrap="square" lIns="91440" tIns="45720" rIns="91440" bIns="45720" numCol="1" anchor="t" anchorCtr="0" compatLnSpc="1">
            <a:prstTxWarp prst="textNoShape">
              <a:avLst/>
            </a:prstTxWarp>
          </a:bodyPr>
          <a:lstStyle>
            <a:lvl1pPr>
              <a:defRPr sz="1050"/>
            </a:lvl1pPr>
          </a:lstStyle>
          <a:p>
            <a:pPr>
              <a:defRPr/>
            </a:pPr>
            <a:fld id="{51E9E80E-E0D6-49BE-8C19-78F973D40AE5}" type="datetimeFigureOut">
              <a:rPr lang="en-US"/>
              <a:pPr>
                <a:defRPr/>
              </a:pPr>
              <a:t>5/28/2024</a:t>
            </a:fld>
            <a:endParaRPr lang="en-US"/>
          </a:p>
        </p:txBody>
      </p:sp>
      <p:sp>
        <p:nvSpPr>
          <p:cNvPr id="5" name="Rectangle 7">
            <a:extLst>
              <a:ext uri="{FF2B5EF4-FFF2-40B4-BE49-F238E27FC236}">
                <a16:creationId xmlns:a16="http://schemas.microsoft.com/office/drawing/2014/main" id="{D9DC7E84-3653-9592-1D41-6E6026713042}"/>
              </a:ext>
            </a:extLst>
          </p:cNvPr>
          <p:cNvSpPr>
            <a:spLocks noGrp="1" noChangeArrowheads="1"/>
          </p:cNvSpPr>
          <p:nvPr>
            <p:ph type="sldNum" sz="quarter" idx="11"/>
          </p:nvPr>
        </p:nvSpPr>
        <p:spPr>
          <a:xfrm>
            <a:off x="6553200" y="4700588"/>
            <a:ext cx="1905000" cy="342900"/>
          </a:xfrm>
        </p:spPr>
        <p:txBody>
          <a:bodyPr/>
          <a:lstStyle>
            <a:lvl1pPr>
              <a:defRPr sz="750">
                <a:solidFill>
                  <a:schemeClr val="bg1"/>
                </a:solidFill>
              </a:defRPr>
            </a:lvl1pPr>
          </a:lstStyle>
          <a:p>
            <a:pPr>
              <a:defRPr/>
            </a:pPr>
            <a:fld id="{C51691FC-1B04-4CD0-B462-74DCD57DC662}" type="slidenum">
              <a:rPr lang="en-US"/>
              <a:pPr>
                <a:defRPr/>
              </a:pPr>
              <a:t>‹#›</a:t>
            </a:fld>
            <a:endParaRPr lang="en-US"/>
          </a:p>
        </p:txBody>
      </p:sp>
    </p:spTree>
    <p:extLst>
      <p:ext uri="{BB962C8B-B14F-4D97-AF65-F5344CB8AC3E}">
        <p14:creationId xmlns:p14="http://schemas.microsoft.com/office/powerpoint/2010/main" val="373217925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0C8FD45C-7FB1-9F4D-82A9-99A77AD1B822}"/>
              </a:ext>
            </a:extLst>
          </p:cNvPr>
          <p:cNvSpPr>
            <a:spLocks noGrp="1" noChangeArrowheads="1"/>
          </p:cNvSpPr>
          <p:nvPr>
            <p:ph type="sldNum" sz="quarter" idx="10"/>
          </p:nvPr>
        </p:nvSpPr>
        <p:spPr>
          <a:ln/>
        </p:spPr>
        <p:txBody>
          <a:bodyPr/>
          <a:lstStyle>
            <a:lvl1pPr>
              <a:defRPr/>
            </a:lvl1pPr>
          </a:lstStyle>
          <a:p>
            <a:pPr>
              <a:defRPr/>
            </a:pPr>
            <a:fld id="{97091D3F-ED7D-4833-8E02-F08DE2A40A45}" type="slidenum">
              <a:rPr lang="en-US" altLang="en-US"/>
              <a:pPr>
                <a:defRPr/>
              </a:pPr>
              <a:t>‹#›</a:t>
            </a:fld>
            <a:endParaRPr lang="en-US" altLang="en-US"/>
          </a:p>
        </p:txBody>
      </p:sp>
    </p:spTree>
    <p:extLst>
      <p:ext uri="{BB962C8B-B14F-4D97-AF65-F5344CB8AC3E}">
        <p14:creationId xmlns:p14="http://schemas.microsoft.com/office/powerpoint/2010/main" val="41004070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6850" y="130969"/>
            <a:ext cx="2063750" cy="43838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2426" y="130969"/>
            <a:ext cx="6042025" cy="43838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CFF5819E-6748-A680-11A3-D666B8EBF908}"/>
              </a:ext>
            </a:extLst>
          </p:cNvPr>
          <p:cNvSpPr>
            <a:spLocks noGrp="1" noChangeArrowheads="1"/>
          </p:cNvSpPr>
          <p:nvPr>
            <p:ph type="sldNum" sz="quarter" idx="10"/>
          </p:nvPr>
        </p:nvSpPr>
        <p:spPr>
          <a:ln/>
        </p:spPr>
        <p:txBody>
          <a:bodyPr/>
          <a:lstStyle>
            <a:lvl1pPr>
              <a:defRPr/>
            </a:lvl1pPr>
          </a:lstStyle>
          <a:p>
            <a:pPr>
              <a:defRPr/>
            </a:pPr>
            <a:fld id="{2A692ABD-2953-44E7-B67B-A7B90E4C8D39}" type="slidenum">
              <a:rPr lang="en-US" altLang="en-US"/>
              <a:pPr>
                <a:defRPr/>
              </a:pPr>
              <a:t>‹#›</a:t>
            </a:fld>
            <a:endParaRPr lang="en-US" altLang="en-US"/>
          </a:p>
        </p:txBody>
      </p:sp>
    </p:spTree>
    <p:extLst>
      <p:ext uri="{BB962C8B-B14F-4D97-AF65-F5344CB8AC3E}">
        <p14:creationId xmlns:p14="http://schemas.microsoft.com/office/powerpoint/2010/main" val="175301434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Editable Imagery 3015 IEEE Brand Blue">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3C18E986-AD36-4CA3-BDE5-F187FBB18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59"/>
          <a:stretch>
            <a:fillRect/>
          </a:stretch>
        </p:blipFill>
        <p:spPr bwMode="auto">
          <a:xfrm>
            <a:off x="0"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4445041B-83D1-059A-1E47-30E26CF528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04240C00-2D9B-3EEC-4D00-0E0D612B01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641850"/>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ome - IEEE Industry Applications Society">
            <a:extLst>
              <a:ext uri="{FF2B5EF4-FFF2-40B4-BE49-F238E27FC236}">
                <a16:creationId xmlns:a16="http://schemas.microsoft.com/office/drawing/2014/main" id="{E4333C22-241A-32AB-521B-6B92871C864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43850" y="4187825"/>
            <a:ext cx="1143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a:extLst>
              <a:ext uri="{FF2B5EF4-FFF2-40B4-BE49-F238E27FC236}">
                <a16:creationId xmlns:a16="http://schemas.microsoft.com/office/drawing/2014/main" id="{CC38237D-EE88-24E8-00A6-19EDA896BC9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363" y="4638675"/>
            <a:ext cx="904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B621DB-FF6F-98FE-F3FA-604D4307B551}"/>
              </a:ext>
            </a:extLst>
          </p:cNvPr>
          <p:cNvSpPr txBox="1"/>
          <p:nvPr userDrawn="1"/>
        </p:nvSpPr>
        <p:spPr>
          <a:xfrm>
            <a:off x="8012113" y="4894263"/>
            <a:ext cx="1006475" cy="323850"/>
          </a:xfrm>
          <a:prstGeom prst="rect">
            <a:avLst/>
          </a:prstGeom>
          <a:noFill/>
        </p:spPr>
        <p:txBody>
          <a:bodyPr>
            <a:spAutoFit/>
          </a:bodyPr>
          <a:lstStyle/>
          <a:p>
            <a:pPr eaLnBrk="1" fontAlgn="auto" hangingPunct="1">
              <a:spcBef>
                <a:spcPts val="0"/>
              </a:spcBef>
              <a:spcAft>
                <a:spcPts val="0"/>
              </a:spcAft>
              <a:defRPr/>
            </a:pPr>
            <a:r>
              <a:rPr lang="en-US" sz="1500" b="1" dirty="0">
                <a:solidFill>
                  <a:schemeClr val="bg1"/>
                </a:solidFill>
                <a:effectLst>
                  <a:outerShdw blurRad="38100" dist="38100" dir="2700000" algn="tl">
                    <a:srgbClr val="000000">
                      <a:alpha val="43137"/>
                    </a:srgbClr>
                  </a:outerShdw>
                </a:effectLst>
                <a:latin typeface="+mn-lt"/>
              </a:rPr>
              <a:t>PPIC 2021</a:t>
            </a:r>
          </a:p>
        </p:txBody>
      </p:sp>
      <p:sp>
        <p:nvSpPr>
          <p:cNvPr id="25" name="Title 1"/>
          <p:cNvSpPr>
            <a:spLocks noGrp="1"/>
          </p:cNvSpPr>
          <p:nvPr>
            <p:ph type="ctrTitle"/>
          </p:nvPr>
        </p:nvSpPr>
        <p:spPr>
          <a:xfrm>
            <a:off x="685800" y="3138060"/>
            <a:ext cx="7772400" cy="522983"/>
          </a:xfrm>
        </p:spPr>
        <p:txBody>
          <a:bodyPr>
            <a:normAutofit/>
          </a:bodyPr>
          <a:lstStyle>
            <a:lvl1pPr algn="l">
              <a:defRPr sz="3300" i="0">
                <a:solidFill>
                  <a:srgbClr val="0066A1"/>
                </a:solidFill>
              </a:defRPr>
            </a:lvl1pPr>
          </a:lstStyle>
          <a:p>
            <a:r>
              <a:rPr lang="en-US"/>
              <a:t>Click to edit Master title style</a:t>
            </a:r>
            <a:endParaRPr lang="en-US" dirty="0"/>
          </a:p>
        </p:txBody>
      </p:sp>
      <p:sp>
        <p:nvSpPr>
          <p:cNvPr id="26" name="Subtitle 2"/>
          <p:cNvSpPr>
            <a:spLocks noGrp="1"/>
          </p:cNvSpPr>
          <p:nvPr>
            <p:ph type="subTitle" idx="1"/>
          </p:nvPr>
        </p:nvSpPr>
        <p:spPr>
          <a:xfrm>
            <a:off x="685800" y="3730100"/>
            <a:ext cx="7772400" cy="956810"/>
          </a:xfrm>
        </p:spPr>
        <p:txBody>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5"/>
          <p:cNvSpPr>
            <a:spLocks noGrp="1"/>
          </p:cNvSpPr>
          <p:nvPr>
            <p:ph type="pic" sz="quarter" idx="19"/>
          </p:nvPr>
        </p:nvSpPr>
        <p:spPr>
          <a:xfrm>
            <a:off x="0" y="657779"/>
            <a:ext cx="1828800" cy="1828800"/>
          </a:xfrm>
          <a:blipFill dpi="0" rotWithShape="1">
            <a:blip r:embed="rId7"/>
            <a:srcRect/>
            <a:stretch>
              <a:fillRect/>
            </a:stretch>
          </a:blip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15" name="Picture Placeholder 16"/>
          <p:cNvSpPr>
            <a:spLocks noGrp="1"/>
          </p:cNvSpPr>
          <p:nvPr>
            <p:ph type="pic" sz="quarter" idx="20"/>
          </p:nvPr>
        </p:nvSpPr>
        <p:spPr>
          <a:xfrm>
            <a:off x="1828800" y="660596"/>
            <a:ext cx="1828800" cy="1828800"/>
          </a:xfrm>
          <a:blipFill dpi="0" rotWithShape="1">
            <a:blip r:embed="rId8"/>
            <a:srcRect/>
            <a:stretch>
              <a:fillRect/>
            </a:stretch>
          </a:blip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17" name="Picture Placeholder 18"/>
          <p:cNvSpPr>
            <a:spLocks noGrp="1"/>
          </p:cNvSpPr>
          <p:nvPr>
            <p:ph type="pic" sz="quarter" idx="21"/>
          </p:nvPr>
        </p:nvSpPr>
        <p:spPr>
          <a:xfrm>
            <a:off x="3657600" y="663259"/>
            <a:ext cx="1828800" cy="1828800"/>
          </a:xfrm>
          <a:blipFill dpi="0" rotWithShape="1">
            <a:blip r:embed="rId9"/>
            <a:srcRect/>
            <a:stretch>
              <a:fillRect/>
            </a:stretch>
          </a:blip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18" name="Picture Placeholder 20"/>
          <p:cNvSpPr>
            <a:spLocks noGrp="1"/>
          </p:cNvSpPr>
          <p:nvPr>
            <p:ph type="pic" sz="quarter" idx="22"/>
          </p:nvPr>
        </p:nvSpPr>
        <p:spPr>
          <a:xfrm>
            <a:off x="5486400" y="657779"/>
            <a:ext cx="1828800" cy="1828800"/>
          </a:xfrm>
          <a:blipFill dpi="0" rotWithShape="1">
            <a:blip r:embed="rId10"/>
            <a:srcRect/>
            <a:stretch>
              <a:fillRect/>
            </a:stretch>
          </a:blip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28" name="Picture Placeholder 22"/>
          <p:cNvSpPr>
            <a:spLocks noGrp="1"/>
          </p:cNvSpPr>
          <p:nvPr>
            <p:ph type="pic" sz="quarter" idx="23"/>
          </p:nvPr>
        </p:nvSpPr>
        <p:spPr>
          <a:xfrm>
            <a:off x="7315200" y="657779"/>
            <a:ext cx="1828800" cy="1828800"/>
          </a:xfrm>
          <a:blipFill dpi="0" rotWithShape="1">
            <a:blip r:embed="rId11"/>
            <a:srcRect/>
            <a:stretch>
              <a:fillRect/>
            </a:stretch>
          </a:blip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8" name="Slide Number Placeholder 25">
            <a:extLst>
              <a:ext uri="{FF2B5EF4-FFF2-40B4-BE49-F238E27FC236}">
                <a16:creationId xmlns:a16="http://schemas.microsoft.com/office/drawing/2014/main" id="{0819436B-96C0-3C5D-7117-FDE7CFA50ADE}"/>
              </a:ext>
            </a:extLst>
          </p:cNvPr>
          <p:cNvSpPr>
            <a:spLocks noGrp="1"/>
          </p:cNvSpPr>
          <p:nvPr>
            <p:ph type="sldNum" sz="quarter" idx="24"/>
          </p:nvPr>
        </p:nvSpPr>
        <p:spPr>
          <a:xfrm>
            <a:off x="0" y="0"/>
            <a:ext cx="0" cy="0"/>
          </a:xfrm>
        </p:spPr>
        <p:txBody>
          <a:bodyPr/>
          <a:lstStyle>
            <a:lvl1pPr algn="l" eaLnBrk="1" fontAlgn="auto" hangingPunct="1">
              <a:spcBef>
                <a:spcPts val="0"/>
              </a:spcBef>
              <a:spcAft>
                <a:spcPts val="0"/>
              </a:spcAft>
              <a:defRPr sz="900">
                <a:solidFill>
                  <a:srgbClr val="0066A1"/>
                </a:solidFill>
                <a:latin typeface="+mn-lt"/>
              </a:defRPr>
            </a:lvl1pPr>
          </a:lstStyle>
          <a:p>
            <a:pPr>
              <a:defRPr/>
            </a:pPr>
            <a:fld id="{E0630E04-99C2-49D5-ADC1-74F9C2D9DE9C}" type="slidenum">
              <a:rPr lang="en-US"/>
              <a:pPr>
                <a:defRPr/>
              </a:pPr>
              <a:t>‹#›</a:t>
            </a:fld>
            <a:endParaRPr lang="en-US"/>
          </a:p>
        </p:txBody>
      </p:sp>
    </p:spTree>
    <p:extLst>
      <p:ext uri="{BB962C8B-B14F-4D97-AF65-F5344CB8AC3E}">
        <p14:creationId xmlns:p14="http://schemas.microsoft.com/office/powerpoint/2010/main" val="706157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015 IEEE Brand Blue">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95CCBC30-D056-58FE-F672-48FEE06BC8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5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F9E30B94-973E-23B0-8D73-EF2F075B93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CBFAD136-94A7-2B87-945F-E0DA502332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638675"/>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BEE18C10-9B0F-648D-A7CC-FB7EFCD3A30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635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a:extLst>
              <a:ext uri="{FF2B5EF4-FFF2-40B4-BE49-F238E27FC236}">
                <a16:creationId xmlns:a16="http://schemas.microsoft.com/office/drawing/2014/main" id="{11B9CDFE-EF72-E742-5FEE-1C64583EF10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28800" y="6635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a:extLst>
              <a:ext uri="{FF2B5EF4-FFF2-40B4-BE49-F238E27FC236}">
                <a16:creationId xmlns:a16="http://schemas.microsoft.com/office/drawing/2014/main" id="{87B6538E-4DA5-8751-21BB-BBAFBCAA027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57600" y="6635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a:extLst>
              <a:ext uri="{FF2B5EF4-FFF2-40B4-BE49-F238E27FC236}">
                <a16:creationId xmlns:a16="http://schemas.microsoft.com/office/drawing/2014/main" id="{104D5303-507A-E575-7772-F6E4F4A29BE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86400" y="6635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a:extLst>
              <a:ext uri="{FF2B5EF4-FFF2-40B4-BE49-F238E27FC236}">
                <a16:creationId xmlns:a16="http://schemas.microsoft.com/office/drawing/2014/main" id="{C9B8727E-E9D7-0FFA-CA59-C2E6612D066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6635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223570A-8582-4840-1093-DCBCB7987ADE}"/>
              </a:ext>
            </a:extLst>
          </p:cNvPr>
          <p:cNvSpPr txBox="1"/>
          <p:nvPr userDrawn="1"/>
        </p:nvSpPr>
        <p:spPr>
          <a:xfrm>
            <a:off x="7929563" y="4894263"/>
            <a:ext cx="1287462" cy="323850"/>
          </a:xfrm>
          <a:prstGeom prst="rect">
            <a:avLst/>
          </a:prstGeom>
          <a:noFill/>
        </p:spPr>
        <p:txBody>
          <a:bodyPr>
            <a:spAutoFit/>
          </a:bodyPr>
          <a:lstStyle/>
          <a:p>
            <a:pPr eaLnBrk="1" fontAlgn="auto" hangingPunct="1">
              <a:spcBef>
                <a:spcPts val="0"/>
              </a:spcBef>
              <a:spcAft>
                <a:spcPts val="0"/>
              </a:spcAft>
              <a:defRPr/>
            </a:pPr>
            <a:r>
              <a:rPr lang="en-US" sz="1500" b="1" dirty="0">
                <a:solidFill>
                  <a:schemeClr val="bg1"/>
                </a:solidFill>
                <a:effectLst>
                  <a:outerShdw blurRad="38100" dist="38100" dir="2700000" algn="tl">
                    <a:srgbClr val="000000">
                      <a:alpha val="43137"/>
                    </a:srgbClr>
                  </a:outerShdw>
                </a:effectLst>
                <a:latin typeface="+mn-lt"/>
              </a:rPr>
              <a:t>PPIC 2021</a:t>
            </a:r>
          </a:p>
        </p:txBody>
      </p:sp>
      <p:pic>
        <p:nvPicPr>
          <p:cNvPr id="11" name="Picture 24">
            <a:extLst>
              <a:ext uri="{FF2B5EF4-FFF2-40B4-BE49-F238E27FC236}">
                <a16:creationId xmlns:a16="http://schemas.microsoft.com/office/drawing/2014/main" id="{7DF18CDA-B168-6413-0942-C304C035613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2725" y="4638675"/>
            <a:ext cx="904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ome - IEEE Industry Applications Society">
            <a:extLst>
              <a:ext uri="{FF2B5EF4-FFF2-40B4-BE49-F238E27FC236}">
                <a16:creationId xmlns:a16="http://schemas.microsoft.com/office/drawing/2014/main" id="{214BEF9A-17B5-AF7F-AA7B-D379A14022A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943850" y="4187825"/>
            <a:ext cx="1143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ctrTitle"/>
          </p:nvPr>
        </p:nvSpPr>
        <p:spPr>
          <a:xfrm>
            <a:off x="685800" y="3138060"/>
            <a:ext cx="7772400" cy="522983"/>
          </a:xfrm>
        </p:spPr>
        <p:txBody>
          <a:bodyPr>
            <a:normAutofit/>
          </a:bodyPr>
          <a:lstStyle>
            <a:lvl1pPr algn="l">
              <a:defRPr sz="3300" i="0">
                <a:solidFill>
                  <a:srgbClr val="0066A1"/>
                </a:solidFill>
              </a:defRPr>
            </a:lvl1pPr>
          </a:lstStyle>
          <a:p>
            <a:r>
              <a:rPr lang="en-US"/>
              <a:t>Click to edit Master title style</a:t>
            </a:r>
            <a:endParaRPr lang="en-US" dirty="0"/>
          </a:p>
        </p:txBody>
      </p:sp>
      <p:sp>
        <p:nvSpPr>
          <p:cNvPr id="26" name="Subtitle 2"/>
          <p:cNvSpPr>
            <a:spLocks noGrp="1"/>
          </p:cNvSpPr>
          <p:nvPr>
            <p:ph type="subTitle" idx="1"/>
          </p:nvPr>
        </p:nvSpPr>
        <p:spPr>
          <a:xfrm>
            <a:off x="685800" y="3730100"/>
            <a:ext cx="7772400" cy="956810"/>
          </a:xfrm>
        </p:spPr>
        <p:txBody>
          <a:bodyPr/>
          <a:lstStyle>
            <a:lvl1pPr marL="0" marR="0" indent="0" algn="l" defTabSz="685800" rtl="0" eaLnBrk="1" fontAlgn="auto" latinLnBrk="0" hangingPunct="1">
              <a:lnSpc>
                <a:spcPct val="90000"/>
              </a:lnSpc>
              <a:spcBef>
                <a:spcPts val="750"/>
              </a:spcBef>
              <a:spcAft>
                <a:spcPts val="0"/>
              </a:spcAft>
              <a:buClr>
                <a:srgbClr val="0066A1"/>
              </a:buClr>
              <a:buSzTx/>
              <a:buFont typeface="LucidaGrande" charset="0"/>
              <a:buNone/>
              <a:tabLst/>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endParaRPr lang="en-US" dirty="0"/>
          </a:p>
        </p:txBody>
      </p:sp>
      <p:sp>
        <p:nvSpPr>
          <p:cNvPr id="13" name="Slide Number Placeholder 25">
            <a:extLst>
              <a:ext uri="{FF2B5EF4-FFF2-40B4-BE49-F238E27FC236}">
                <a16:creationId xmlns:a16="http://schemas.microsoft.com/office/drawing/2014/main" id="{85AA7F68-4EBC-6090-3F56-CB4793F37A22}"/>
              </a:ext>
            </a:extLst>
          </p:cNvPr>
          <p:cNvSpPr>
            <a:spLocks noGrp="1"/>
          </p:cNvSpPr>
          <p:nvPr>
            <p:ph type="sldNum" sz="quarter" idx="10"/>
          </p:nvPr>
        </p:nvSpPr>
        <p:spPr>
          <a:xfrm>
            <a:off x="1185863" y="4633913"/>
            <a:ext cx="487362" cy="273050"/>
          </a:xfrm>
        </p:spPr>
        <p:txBody>
          <a:bodyPr/>
          <a:lstStyle>
            <a:lvl1pPr algn="l" eaLnBrk="1" fontAlgn="auto" hangingPunct="1">
              <a:spcBef>
                <a:spcPts val="0"/>
              </a:spcBef>
              <a:spcAft>
                <a:spcPts val="0"/>
              </a:spcAft>
              <a:defRPr sz="900">
                <a:solidFill>
                  <a:srgbClr val="0066A1"/>
                </a:solidFill>
                <a:latin typeface="+mn-lt"/>
              </a:defRPr>
            </a:lvl1pPr>
          </a:lstStyle>
          <a:p>
            <a:pPr>
              <a:defRPr/>
            </a:pPr>
            <a:fld id="{71B43879-E5EB-45C4-B917-295194FD483B}" type="slidenum">
              <a:rPr lang="en-US"/>
              <a:pPr>
                <a:defRPr/>
              </a:pPr>
              <a:t>‹#›</a:t>
            </a:fld>
            <a:endParaRPr lang="en-US"/>
          </a:p>
        </p:txBody>
      </p:sp>
    </p:spTree>
    <p:extLst>
      <p:ext uri="{BB962C8B-B14F-4D97-AF65-F5344CB8AC3E}">
        <p14:creationId xmlns:p14="http://schemas.microsoft.com/office/powerpoint/2010/main" val="3958210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5"/>
          </p:nvPr>
        </p:nvSpPr>
        <p:spPr>
          <a:xfrm>
            <a:off x="628650" y="829648"/>
            <a:ext cx="7886700" cy="267632"/>
          </a:xfrm>
        </p:spPr>
        <p:txBody>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3" name="Slide Number Placeholder 25">
            <a:extLst>
              <a:ext uri="{FF2B5EF4-FFF2-40B4-BE49-F238E27FC236}">
                <a16:creationId xmlns:a16="http://schemas.microsoft.com/office/drawing/2014/main" id="{793D86DE-9514-301A-B8D5-82F933453C93}"/>
              </a:ext>
            </a:extLst>
          </p:cNvPr>
          <p:cNvSpPr>
            <a:spLocks noGrp="1"/>
          </p:cNvSpPr>
          <p:nvPr>
            <p:ph type="sldNum" sz="quarter" idx="16"/>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57F22F39-559F-4D4C-B620-99860B213C1A}" type="slidenum">
              <a:rPr lang="en-US"/>
              <a:pPr>
                <a:defRPr/>
              </a:pPr>
              <a:t>‹#›</a:t>
            </a:fld>
            <a:endParaRPr lang="en-US"/>
          </a:p>
        </p:txBody>
      </p:sp>
    </p:spTree>
    <p:extLst>
      <p:ext uri="{BB962C8B-B14F-4D97-AF65-F5344CB8AC3E}">
        <p14:creationId xmlns:p14="http://schemas.microsoft.com/office/powerpoint/2010/main" val="3685667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6"/>
          </p:nvPr>
        </p:nvSpPr>
        <p:spPr>
          <a:xfrm>
            <a:off x="628650" y="829648"/>
            <a:ext cx="7886700" cy="267632"/>
          </a:xfrm>
        </p:spPr>
        <p:txBody>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3" name="Slide Number Placeholder 25">
            <a:extLst>
              <a:ext uri="{FF2B5EF4-FFF2-40B4-BE49-F238E27FC236}">
                <a16:creationId xmlns:a16="http://schemas.microsoft.com/office/drawing/2014/main" id="{EC06BC27-26C3-28B3-D898-36A326B5ACA6}"/>
              </a:ext>
            </a:extLst>
          </p:cNvPr>
          <p:cNvSpPr>
            <a:spLocks noGrp="1"/>
          </p:cNvSpPr>
          <p:nvPr>
            <p:ph type="sldNum" sz="quarter" idx="17"/>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3A72604F-6ACA-486E-8AD7-FEF85BD948B2}" type="slidenum">
              <a:rPr lang="en-US"/>
              <a:pPr>
                <a:defRPr/>
              </a:pPr>
              <a:t>‹#›</a:t>
            </a:fld>
            <a:endParaRPr lang="en-US"/>
          </a:p>
        </p:txBody>
      </p:sp>
    </p:spTree>
    <p:extLst>
      <p:ext uri="{BB962C8B-B14F-4D97-AF65-F5344CB8AC3E}">
        <p14:creationId xmlns:p14="http://schemas.microsoft.com/office/powerpoint/2010/main" val="657025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629150" y="1369219"/>
            <a:ext cx="3886200" cy="2844563"/>
          </a:xfrm>
        </p:spPr>
        <p:txBody>
          <a:bodyPr/>
          <a:lstStyle>
            <a:lvl1pPr marL="0" indent="0">
              <a:buNone/>
              <a:defRPr sz="900" i="1"/>
            </a:lvl1pPr>
          </a:lstStyle>
          <a:p>
            <a:pPr lvl="0"/>
            <a:r>
              <a:rPr lang="en-US"/>
              <a:t>Click to edit Master text styles</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5"/>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3" name="Slide Number Placeholder 25">
            <a:extLst>
              <a:ext uri="{FF2B5EF4-FFF2-40B4-BE49-F238E27FC236}">
                <a16:creationId xmlns:a16="http://schemas.microsoft.com/office/drawing/2014/main" id="{F482D381-BAFD-4E71-6B90-116119EC81A9}"/>
              </a:ext>
            </a:extLst>
          </p:cNvPr>
          <p:cNvSpPr>
            <a:spLocks noGrp="1"/>
          </p:cNvSpPr>
          <p:nvPr>
            <p:ph type="sldNum" sz="quarter" idx="16"/>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58224889-C724-413F-9A3F-51E5953FABB0}" type="slidenum">
              <a:rPr lang="en-US"/>
              <a:pPr>
                <a:defRPr/>
              </a:pPr>
              <a:t>‹#›</a:t>
            </a:fld>
            <a:endParaRPr lang="en-US"/>
          </a:p>
        </p:txBody>
      </p:sp>
    </p:spTree>
    <p:extLst>
      <p:ext uri="{BB962C8B-B14F-4D97-AF65-F5344CB8AC3E}">
        <p14:creationId xmlns:p14="http://schemas.microsoft.com/office/powerpoint/2010/main" val="4039440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629150" y="2844601"/>
            <a:ext cx="3886200" cy="1369180"/>
          </a:xfrm>
        </p:spPr>
        <p:txBody>
          <a:bodyPr/>
          <a:lstStyle>
            <a:lvl1pPr marL="0" indent="0">
              <a:buNone/>
              <a:defRPr sz="900" i="1"/>
            </a:lvl1pPr>
          </a:lstStyle>
          <a:p>
            <a:pPr lvl="0"/>
            <a:r>
              <a:rPr lang="en-US"/>
              <a:t>Click to edit Master text styles</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29150" y="1369219"/>
            <a:ext cx="3886200" cy="1369180"/>
          </a:xfrm>
        </p:spPr>
        <p:txBody>
          <a:bodyPr/>
          <a:lstStyle>
            <a:lvl1pPr marL="0" indent="0">
              <a:buNone/>
              <a:defRPr sz="900" i="1"/>
            </a:lvl1pPr>
          </a:lstStyle>
          <a:p>
            <a:pPr lvl="0"/>
            <a:r>
              <a:rPr lang="en-US"/>
              <a:t>Click to edit Master text styles</a:t>
            </a:r>
          </a:p>
        </p:txBody>
      </p:sp>
      <p:sp>
        <p:nvSpPr>
          <p:cNvPr id="10" name="Text Placeholder 3"/>
          <p:cNvSpPr>
            <a:spLocks noGrp="1"/>
          </p:cNvSpPr>
          <p:nvPr>
            <p:ph type="body" sz="quarter" idx="16"/>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3" name="Slide Number Placeholder 25">
            <a:extLst>
              <a:ext uri="{FF2B5EF4-FFF2-40B4-BE49-F238E27FC236}">
                <a16:creationId xmlns:a16="http://schemas.microsoft.com/office/drawing/2014/main" id="{A4356A92-503F-73D5-C082-73FEE7CFB2B8}"/>
              </a:ext>
            </a:extLst>
          </p:cNvPr>
          <p:cNvSpPr>
            <a:spLocks noGrp="1"/>
          </p:cNvSpPr>
          <p:nvPr>
            <p:ph type="sldNum" sz="quarter" idx="17"/>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3277056F-E8E1-4747-B4CE-0E3D190936A2}" type="slidenum">
              <a:rPr lang="en-US"/>
              <a:pPr>
                <a:defRPr/>
              </a:pPr>
              <a:t>‹#›</a:t>
            </a:fld>
            <a:endParaRPr lang="en-US"/>
          </a:p>
        </p:txBody>
      </p:sp>
    </p:spTree>
    <p:extLst>
      <p:ext uri="{BB962C8B-B14F-4D97-AF65-F5344CB8AC3E}">
        <p14:creationId xmlns:p14="http://schemas.microsoft.com/office/powerpoint/2010/main" val="2942271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4629150" y="2128102"/>
            <a:ext cx="3886200" cy="2085680"/>
          </a:xfrm>
        </p:spPr>
        <p:txBody>
          <a:bodyPr/>
          <a:lstStyle>
            <a:lvl1pPr marL="0" indent="0">
              <a:buNone/>
              <a:defRPr sz="900" i="1"/>
            </a:lvl1pPr>
          </a:lstStyle>
          <a:p>
            <a:pPr lvl="0"/>
            <a:r>
              <a:rPr lang="en-US"/>
              <a:t>Click to edit Master text styles</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Click to edit Master text styles</a:t>
            </a:r>
          </a:p>
        </p:txBody>
      </p:sp>
      <p:sp>
        <p:nvSpPr>
          <p:cNvPr id="8" name="Text Placeholder 3"/>
          <p:cNvSpPr>
            <a:spLocks noGrp="1"/>
          </p:cNvSpPr>
          <p:nvPr>
            <p:ph type="body" sz="quarter" idx="16"/>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2BF3E3D9-A881-1D3E-C6DC-A40F99CD4D86}"/>
              </a:ext>
            </a:extLst>
          </p:cNvPr>
          <p:cNvSpPr>
            <a:spLocks noGrp="1"/>
          </p:cNvSpPr>
          <p:nvPr>
            <p:ph type="sldNum" sz="quarter" idx="17"/>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814573CA-DA51-43A4-B7B1-E8A29E5C747B}" type="slidenum">
              <a:rPr lang="en-US"/>
              <a:pPr>
                <a:defRPr/>
              </a:pPr>
              <a:t>‹#›</a:t>
            </a:fld>
            <a:endParaRPr lang="en-US"/>
          </a:p>
        </p:txBody>
      </p:sp>
    </p:spTree>
    <p:extLst>
      <p:ext uri="{BB962C8B-B14F-4D97-AF65-F5344CB8AC3E}">
        <p14:creationId xmlns:p14="http://schemas.microsoft.com/office/powerpoint/2010/main" val="602125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628650" y="1361923"/>
            <a:ext cx="3886200" cy="2851699"/>
          </a:xfrm>
        </p:spPr>
        <p:txBody>
          <a:bodyPr/>
          <a:lstStyle>
            <a:lvl1pPr marL="0" indent="0">
              <a:buNone/>
              <a:defRPr sz="900" i="1"/>
            </a:lvl1pPr>
          </a:lstStyle>
          <a:p>
            <a:pPr lvl="0"/>
            <a:r>
              <a:rPr lang="en-US"/>
              <a:t>Click to edit Master text styles</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Click to edit Master text styles</a:t>
            </a:r>
          </a:p>
        </p:txBody>
      </p:sp>
      <p:sp>
        <p:nvSpPr>
          <p:cNvPr id="8" name="Text Placeholder 3"/>
          <p:cNvSpPr>
            <a:spLocks noGrp="1"/>
          </p:cNvSpPr>
          <p:nvPr>
            <p:ph type="body" sz="quarter" idx="16"/>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1C5369B0-9E85-A619-9A02-EBD91A88A7B2}"/>
              </a:ext>
            </a:extLst>
          </p:cNvPr>
          <p:cNvSpPr>
            <a:spLocks noGrp="1"/>
          </p:cNvSpPr>
          <p:nvPr>
            <p:ph type="sldNum" sz="quarter" idx="17"/>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4E047417-A57F-4212-A994-A734DC97D35A}" type="slidenum">
              <a:rPr lang="en-US"/>
              <a:pPr>
                <a:defRPr/>
              </a:pPr>
              <a:t>‹#›</a:t>
            </a:fld>
            <a:endParaRPr lang="en-US"/>
          </a:p>
        </p:txBody>
      </p:sp>
    </p:spTree>
    <p:extLst>
      <p:ext uri="{BB962C8B-B14F-4D97-AF65-F5344CB8AC3E}">
        <p14:creationId xmlns:p14="http://schemas.microsoft.com/office/powerpoint/2010/main" val="409506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8298CEC7-0C96-E768-4FF8-691A13FEBE46}"/>
              </a:ext>
            </a:extLst>
          </p:cNvPr>
          <p:cNvSpPr>
            <a:spLocks noGrp="1" noChangeArrowheads="1"/>
          </p:cNvSpPr>
          <p:nvPr>
            <p:ph type="sldNum" sz="quarter" idx="10"/>
          </p:nvPr>
        </p:nvSpPr>
        <p:spPr>
          <a:ln/>
        </p:spPr>
        <p:txBody>
          <a:bodyPr/>
          <a:lstStyle>
            <a:lvl1pPr>
              <a:defRPr/>
            </a:lvl1pPr>
          </a:lstStyle>
          <a:p>
            <a:pPr>
              <a:defRPr/>
            </a:pPr>
            <a:fld id="{4E1AB250-C208-4A6E-930B-DC4E4AEE948E}" type="slidenum">
              <a:rPr lang="en-US" altLang="en-US"/>
              <a:pPr>
                <a:defRPr/>
              </a:pPr>
              <a:t>‹#›</a:t>
            </a:fld>
            <a:endParaRPr lang="en-US" altLang="en-US"/>
          </a:p>
        </p:txBody>
      </p:sp>
    </p:spTree>
    <p:extLst>
      <p:ext uri="{BB962C8B-B14F-4D97-AF65-F5344CB8AC3E}">
        <p14:creationId xmlns:p14="http://schemas.microsoft.com/office/powerpoint/2010/main" val="106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1" name="Content Placeholder 3"/>
          <p:cNvSpPr>
            <a:spLocks noGrp="1"/>
          </p:cNvSpPr>
          <p:nvPr>
            <p:ph sz="half" idx="2"/>
          </p:nvPr>
        </p:nvSpPr>
        <p:spPr>
          <a:xfrm>
            <a:off x="4629150" y="2855320"/>
            <a:ext cx="3886200" cy="1358461"/>
          </a:xfrm>
        </p:spPr>
        <p:txBody>
          <a:bodyPr/>
          <a:lstStyle>
            <a:lvl1pPr marL="0" indent="0">
              <a:buNone/>
              <a:defRPr sz="900" i="1"/>
            </a:lvl1pPr>
          </a:lstStyle>
          <a:p>
            <a:pPr lvl="0"/>
            <a:r>
              <a:rPr lang="en-US"/>
              <a:t>Click to edit Master text styles</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p:nvPr>
        </p:nvSpPr>
        <p:spPr>
          <a:xfrm>
            <a:off x="4629150" y="1385779"/>
            <a:ext cx="3886200" cy="1358461"/>
          </a:xfrm>
        </p:spPr>
        <p:txBody>
          <a:bodyPr/>
          <a:lstStyle>
            <a:lvl1pPr marL="0" indent="0">
              <a:buNone/>
              <a:defRPr sz="900" i="1"/>
            </a:lvl1pPr>
          </a:lstStyle>
          <a:p>
            <a:pPr lvl="0"/>
            <a:r>
              <a:rPr lang="en-US"/>
              <a:t>Click to edit Master text styles</a:t>
            </a:r>
          </a:p>
        </p:txBody>
      </p:sp>
      <p:sp>
        <p:nvSpPr>
          <p:cNvPr id="16" name="Content Placeholder 3"/>
          <p:cNvSpPr>
            <a:spLocks noGrp="1"/>
          </p:cNvSpPr>
          <p:nvPr>
            <p:ph sz="half" idx="15"/>
          </p:nvPr>
        </p:nvSpPr>
        <p:spPr>
          <a:xfrm>
            <a:off x="628650" y="2855320"/>
            <a:ext cx="3886200" cy="1358461"/>
          </a:xfrm>
        </p:spPr>
        <p:txBody>
          <a:bodyPr/>
          <a:lstStyle>
            <a:lvl1pPr marL="0" indent="0">
              <a:buNone/>
              <a:defRPr sz="900" i="1"/>
            </a:lvl1pPr>
          </a:lstStyle>
          <a:p>
            <a:pPr lvl="0"/>
            <a:r>
              <a:rPr lang="en-US"/>
              <a:t>Click to edit Master text styles</a:t>
            </a:r>
          </a:p>
        </p:txBody>
      </p:sp>
      <p:sp>
        <p:nvSpPr>
          <p:cNvPr id="9" name="Text Placeholder 3"/>
          <p:cNvSpPr>
            <a:spLocks noGrp="1"/>
          </p:cNvSpPr>
          <p:nvPr>
            <p:ph type="body" sz="quarter" idx="17"/>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10B23315-BAD1-2DAD-0BF6-D05B45337C30}"/>
              </a:ext>
            </a:extLst>
          </p:cNvPr>
          <p:cNvSpPr>
            <a:spLocks noGrp="1"/>
          </p:cNvSpPr>
          <p:nvPr>
            <p:ph type="sldNum" sz="quarter" idx="18"/>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7444D41E-BE8F-49D3-B398-FAE455D50B2E}" type="slidenum">
              <a:rPr lang="en-US"/>
              <a:pPr>
                <a:defRPr/>
              </a:pPr>
              <a:t>‹#›</a:t>
            </a:fld>
            <a:endParaRPr lang="en-US"/>
          </a:p>
        </p:txBody>
      </p:sp>
    </p:spTree>
    <p:extLst>
      <p:ext uri="{BB962C8B-B14F-4D97-AF65-F5344CB8AC3E}">
        <p14:creationId xmlns:p14="http://schemas.microsoft.com/office/powerpoint/2010/main" val="3874853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p:nvPr>
        </p:nvSpPr>
        <p:spPr>
          <a:xfrm>
            <a:off x="3789576" y="1369219"/>
            <a:ext cx="4725775" cy="2844404"/>
          </a:xfrm>
        </p:spPr>
        <p:txBody>
          <a:bodyPr rtlCol="0">
            <a:normAutofit/>
          </a:bodyPr>
          <a:lstStyle>
            <a:lvl1pPr marL="0" indent="0">
              <a:buNone/>
              <a:defRPr sz="900" i="1"/>
            </a:lvl1pPr>
          </a:lstStyle>
          <a:p>
            <a:pPr lvl="0"/>
            <a:r>
              <a:rPr lang="en-US" noProof="0"/>
              <a:t>Click icon to add table</a:t>
            </a:r>
            <a:endParaRPr lang="en-US" noProof="0" dirty="0"/>
          </a:p>
        </p:txBody>
      </p:sp>
      <p:sp>
        <p:nvSpPr>
          <p:cNvPr id="7" name="Text Placeholder 3"/>
          <p:cNvSpPr>
            <a:spLocks noGrp="1"/>
          </p:cNvSpPr>
          <p:nvPr>
            <p:ph type="body" sz="quarter" idx="16"/>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3" name="Slide Number Placeholder 25">
            <a:extLst>
              <a:ext uri="{FF2B5EF4-FFF2-40B4-BE49-F238E27FC236}">
                <a16:creationId xmlns:a16="http://schemas.microsoft.com/office/drawing/2014/main" id="{686B6441-BA79-A934-9239-BE010E58E37C}"/>
              </a:ext>
            </a:extLst>
          </p:cNvPr>
          <p:cNvSpPr>
            <a:spLocks noGrp="1"/>
          </p:cNvSpPr>
          <p:nvPr>
            <p:ph type="sldNum" sz="quarter" idx="17"/>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748AE2ED-0453-42F8-B941-9C7FEB5D1E36}" type="slidenum">
              <a:rPr lang="en-US"/>
              <a:pPr>
                <a:defRPr/>
              </a:pPr>
              <a:t>‹#›</a:t>
            </a:fld>
            <a:endParaRPr lang="en-US"/>
          </a:p>
        </p:txBody>
      </p:sp>
    </p:spTree>
    <p:extLst>
      <p:ext uri="{BB962C8B-B14F-4D97-AF65-F5344CB8AC3E}">
        <p14:creationId xmlns:p14="http://schemas.microsoft.com/office/powerpoint/2010/main" val="3804887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a:t>Click to edit Master text styles</a:t>
            </a:r>
          </a:p>
        </p:txBody>
      </p:sp>
      <p:sp>
        <p:nvSpPr>
          <p:cNvPr id="3" name="Picture Placeholder 2"/>
          <p:cNvSpPr>
            <a:spLocks noGrp="1"/>
          </p:cNvSpPr>
          <p:nvPr>
            <p:ph type="pic" sz="quarter" idx="15"/>
          </p:nvPr>
        </p:nvSpPr>
        <p:spPr>
          <a:xfrm>
            <a:off x="628650" y="1369219"/>
            <a:ext cx="3886200" cy="2222393"/>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8" name="Text Placeholder 3"/>
          <p:cNvSpPr>
            <a:spLocks noGrp="1"/>
          </p:cNvSpPr>
          <p:nvPr>
            <p:ph type="body" sz="quarter" idx="17"/>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4D083C1E-46CA-827D-4FBE-FE87DE8B94DA}"/>
              </a:ext>
            </a:extLst>
          </p:cNvPr>
          <p:cNvSpPr>
            <a:spLocks noGrp="1"/>
          </p:cNvSpPr>
          <p:nvPr>
            <p:ph type="sldNum" sz="quarter" idx="18"/>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0B3EDC29-1AE5-41A8-8B6F-41D143BD8DD7}" type="slidenum">
              <a:rPr lang="en-US"/>
              <a:pPr>
                <a:defRPr/>
              </a:pPr>
              <a:t>‹#›</a:t>
            </a:fld>
            <a:endParaRPr lang="en-US"/>
          </a:p>
        </p:txBody>
      </p:sp>
    </p:spTree>
    <p:extLst>
      <p:ext uri="{BB962C8B-B14F-4D97-AF65-F5344CB8AC3E}">
        <p14:creationId xmlns:p14="http://schemas.microsoft.com/office/powerpoint/2010/main" val="4183554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1369219"/>
            <a:ext cx="7886700" cy="758882"/>
          </a:xfrm>
        </p:spPr>
        <p:txBody>
          <a:bodyPr/>
          <a:lstStyle>
            <a:lvl1pPr marL="0" indent="0">
              <a:buNone/>
              <a:defRPr sz="1500"/>
            </a:lvl1pPr>
            <a:lvl2pPr>
              <a:defRPr sz="1350"/>
            </a:lvl2pPr>
            <a:lvl3pPr>
              <a:defRPr sz="1350"/>
            </a:lvl3pPr>
            <a:lvl4pPr>
              <a:defRPr sz="1350"/>
            </a:lvl4pPr>
            <a:lvl5pPr>
              <a:defRPr sz="1350"/>
            </a:lvl5pPr>
          </a:lstStyle>
          <a:p>
            <a:pPr lvl="0"/>
            <a:r>
              <a:rPr lang="en-US"/>
              <a:t>Click to edit Master text styles</a:t>
            </a:r>
          </a:p>
        </p:txBody>
      </p:sp>
      <p:sp>
        <p:nvSpPr>
          <p:cNvPr id="14" name="Text Placeholder 13"/>
          <p:cNvSpPr>
            <a:spLocks noGrp="1"/>
          </p:cNvSpPr>
          <p:nvPr>
            <p:ph type="body" sz="quarter" idx="15"/>
          </p:nvPr>
        </p:nvSpPr>
        <p:spPr>
          <a:xfrm>
            <a:off x="628650" y="3733015"/>
            <a:ext cx="7886700" cy="497168"/>
          </a:xfrm>
        </p:spPr>
        <p:txBody>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a:t>Click to edit Master text styles</a:t>
            </a:r>
          </a:p>
        </p:txBody>
      </p:sp>
      <p:sp>
        <p:nvSpPr>
          <p:cNvPr id="8" name="Text Placeholder 3"/>
          <p:cNvSpPr>
            <a:spLocks noGrp="1"/>
          </p:cNvSpPr>
          <p:nvPr>
            <p:ph type="body" sz="quarter" idx="17"/>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CA4958E2-F8A7-3336-DA4A-F1023E46081B}"/>
              </a:ext>
            </a:extLst>
          </p:cNvPr>
          <p:cNvSpPr>
            <a:spLocks noGrp="1"/>
          </p:cNvSpPr>
          <p:nvPr>
            <p:ph type="sldNum" sz="quarter" idx="18"/>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691EA2FD-C43F-4663-B0A7-A6928ACAFCBC}" type="slidenum">
              <a:rPr lang="en-US"/>
              <a:pPr>
                <a:defRPr/>
              </a:pPr>
              <a:t>‹#›</a:t>
            </a:fld>
            <a:endParaRPr lang="en-US"/>
          </a:p>
        </p:txBody>
      </p:sp>
    </p:spTree>
    <p:extLst>
      <p:ext uri="{BB962C8B-B14F-4D97-AF65-F5344CB8AC3E}">
        <p14:creationId xmlns:p14="http://schemas.microsoft.com/office/powerpoint/2010/main" val="279923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1369219"/>
            <a:ext cx="7886700" cy="1556426"/>
          </a:xfrm>
        </p:spPr>
        <p:txBody>
          <a:bodyPr numCol="2" spcCol="274320"/>
          <a:lstStyle>
            <a:lvl1pPr marL="0" indent="0">
              <a:buNone/>
              <a:defRPr sz="1500"/>
            </a:lvl1pPr>
            <a:lvl2pPr>
              <a:defRPr sz="1350"/>
            </a:lvl2pPr>
            <a:lvl3pPr>
              <a:defRPr sz="1350"/>
            </a:lvl3pPr>
            <a:lvl4pPr>
              <a:defRPr sz="1350"/>
            </a:lvl4pPr>
            <a:lvl5pPr>
              <a:defRPr sz="1350"/>
            </a:lvl5pPr>
          </a:lstStyle>
          <a:p>
            <a:pPr lvl="0"/>
            <a:r>
              <a:rPr lang="en-US"/>
              <a:t>Click to edit Master text styles</a:t>
            </a:r>
          </a:p>
        </p:txBody>
      </p:sp>
      <p:sp>
        <p:nvSpPr>
          <p:cNvPr id="3" name="Picture Placeholder 2"/>
          <p:cNvSpPr>
            <a:spLocks noGrp="1"/>
          </p:cNvSpPr>
          <p:nvPr>
            <p:ph type="pic" sz="quarter" idx="15"/>
          </p:nvPr>
        </p:nvSpPr>
        <p:spPr>
          <a:xfrm>
            <a:off x="4629150" y="3004793"/>
            <a:ext cx="3886200" cy="1208829"/>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8" name="Text Placeholder 3"/>
          <p:cNvSpPr>
            <a:spLocks noGrp="1"/>
          </p:cNvSpPr>
          <p:nvPr>
            <p:ph type="body" sz="quarter" idx="17"/>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DB109B1F-BF38-A6AE-A986-D5E9F8FCD823}"/>
              </a:ext>
            </a:extLst>
          </p:cNvPr>
          <p:cNvSpPr>
            <a:spLocks noGrp="1"/>
          </p:cNvSpPr>
          <p:nvPr>
            <p:ph type="sldNum" sz="quarter" idx="18"/>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B568A9D8-DE1B-4D1A-B5E7-A72D879EBEAD}" type="slidenum">
              <a:rPr lang="en-US"/>
              <a:pPr>
                <a:defRPr/>
              </a:pPr>
              <a:t>‹#›</a:t>
            </a:fld>
            <a:endParaRPr lang="en-US"/>
          </a:p>
        </p:txBody>
      </p:sp>
    </p:spTree>
    <p:extLst>
      <p:ext uri="{BB962C8B-B14F-4D97-AF65-F5344CB8AC3E}">
        <p14:creationId xmlns:p14="http://schemas.microsoft.com/office/powerpoint/2010/main" val="4098546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p:nvPr>
        </p:nvSpPr>
        <p:spPr>
          <a:xfrm>
            <a:off x="628650" y="417136"/>
            <a:ext cx="7886700" cy="415002"/>
          </a:xfrm>
        </p:spPr>
        <p:txBody>
          <a:bodyPr/>
          <a:lstStyle/>
          <a:p>
            <a:r>
              <a:rPr lang="en-US"/>
              <a:t>Click to edit Master title style</a:t>
            </a:r>
            <a:endParaRPr lang="en-US" dirty="0"/>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p:nvPr>
        </p:nvSpPr>
        <p:spPr>
          <a:xfrm>
            <a:off x="628650" y="3535051"/>
            <a:ext cx="4970872" cy="678571"/>
          </a:xfrm>
        </p:spPr>
        <p:txBody>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a:t>Click to edit Master text styles</a:t>
            </a:r>
          </a:p>
        </p:txBody>
      </p:sp>
      <p:sp>
        <p:nvSpPr>
          <p:cNvPr id="3" name="Picture Placeholder 2"/>
          <p:cNvSpPr>
            <a:spLocks noGrp="1"/>
          </p:cNvSpPr>
          <p:nvPr>
            <p:ph type="pic" sz="quarter" idx="15"/>
          </p:nvPr>
        </p:nvSpPr>
        <p:spPr>
          <a:xfrm>
            <a:off x="5712643" y="1369219"/>
            <a:ext cx="2802707" cy="2844404"/>
          </a:xfrm>
        </p:spPr>
        <p:txBody>
          <a:bodyPr rtlCol="0">
            <a:normAutofit/>
          </a:bodyPr>
          <a:lstStyle>
            <a:lvl1pPr marL="0" indent="0">
              <a:buNone/>
              <a:defRPr sz="900" i="1" baseline="0"/>
            </a:lvl1pPr>
          </a:lstStyle>
          <a:p>
            <a:pPr lvl="0"/>
            <a:r>
              <a:rPr lang="en-US" noProof="0"/>
              <a:t>Click icon to add picture</a:t>
            </a:r>
            <a:endParaRPr lang="en-US" noProof="0" dirty="0"/>
          </a:p>
        </p:txBody>
      </p:sp>
      <p:sp>
        <p:nvSpPr>
          <p:cNvPr id="8" name="Text Placeholder 3"/>
          <p:cNvSpPr>
            <a:spLocks noGrp="1"/>
          </p:cNvSpPr>
          <p:nvPr>
            <p:ph type="body" sz="quarter" idx="17"/>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a:t>Click to edit Master text styles</a:t>
            </a:r>
          </a:p>
        </p:txBody>
      </p:sp>
      <p:sp>
        <p:nvSpPr>
          <p:cNvPr id="2" name="Slide Number Placeholder 25">
            <a:extLst>
              <a:ext uri="{FF2B5EF4-FFF2-40B4-BE49-F238E27FC236}">
                <a16:creationId xmlns:a16="http://schemas.microsoft.com/office/drawing/2014/main" id="{E7A59680-7044-1D93-E79B-01997C305B8F}"/>
              </a:ext>
            </a:extLst>
          </p:cNvPr>
          <p:cNvSpPr>
            <a:spLocks noGrp="1"/>
          </p:cNvSpPr>
          <p:nvPr>
            <p:ph type="sldNum" sz="quarter" idx="18"/>
          </p:nvPr>
        </p:nvSpPr>
        <p:spPr>
          <a:xfrm>
            <a:off x="1185863" y="4633913"/>
            <a:ext cx="487362" cy="273050"/>
          </a:xfrm>
        </p:spPr>
        <p:txBody>
          <a:bodyPr/>
          <a:lstStyle>
            <a:lvl1pPr eaLnBrk="1" fontAlgn="auto" hangingPunct="1">
              <a:spcBef>
                <a:spcPts val="0"/>
              </a:spcBef>
              <a:spcAft>
                <a:spcPts val="0"/>
              </a:spcAft>
              <a:defRPr>
                <a:latin typeface="+mn-lt"/>
              </a:defRPr>
            </a:lvl1pPr>
          </a:lstStyle>
          <a:p>
            <a:pPr>
              <a:defRPr/>
            </a:pPr>
            <a:fld id="{EF122788-8520-4404-A762-A300C446C0CD}" type="slidenum">
              <a:rPr lang="en-US"/>
              <a:pPr>
                <a:defRPr/>
              </a:pPr>
              <a:t>‹#›</a:t>
            </a:fld>
            <a:endParaRPr lang="en-US"/>
          </a:p>
        </p:txBody>
      </p:sp>
    </p:spTree>
    <p:extLst>
      <p:ext uri="{BB962C8B-B14F-4D97-AF65-F5344CB8AC3E}">
        <p14:creationId xmlns:p14="http://schemas.microsoft.com/office/powerpoint/2010/main" val="256609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24">
            <a:extLst>
              <a:ext uri="{FF2B5EF4-FFF2-40B4-BE49-F238E27FC236}">
                <a16:creationId xmlns:a16="http://schemas.microsoft.com/office/drawing/2014/main" id="{8E0F5EC0-9947-400A-FDDE-81EB434AF04C}"/>
              </a:ext>
            </a:extLst>
          </p:cNvPr>
          <p:cNvSpPr>
            <a:spLocks noGrp="1" noChangeArrowheads="1"/>
          </p:cNvSpPr>
          <p:nvPr>
            <p:ph type="sldNum" sz="quarter" idx="10"/>
          </p:nvPr>
        </p:nvSpPr>
        <p:spPr>
          <a:ln/>
        </p:spPr>
        <p:txBody>
          <a:bodyPr/>
          <a:lstStyle>
            <a:lvl1pPr>
              <a:defRPr/>
            </a:lvl1pPr>
          </a:lstStyle>
          <a:p>
            <a:pPr>
              <a:defRPr/>
            </a:pPr>
            <a:fld id="{D783F65C-22EF-4860-9092-4F8EC40E7C71}" type="slidenum">
              <a:rPr lang="en-US" altLang="en-US"/>
              <a:pPr>
                <a:defRPr/>
              </a:pPr>
              <a:t>‹#›</a:t>
            </a:fld>
            <a:endParaRPr lang="en-US" altLang="en-US"/>
          </a:p>
        </p:txBody>
      </p:sp>
    </p:spTree>
    <p:extLst>
      <p:ext uri="{BB962C8B-B14F-4D97-AF65-F5344CB8AC3E}">
        <p14:creationId xmlns:p14="http://schemas.microsoft.com/office/powerpoint/2010/main" val="175810175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2425" y="1028700"/>
            <a:ext cx="4052888"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7714" y="1028700"/>
            <a:ext cx="4052887"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a:extLst>
              <a:ext uri="{FF2B5EF4-FFF2-40B4-BE49-F238E27FC236}">
                <a16:creationId xmlns:a16="http://schemas.microsoft.com/office/drawing/2014/main" id="{EA698A34-639C-E2E3-B3B6-E6A9C2A6B7B8}"/>
              </a:ext>
            </a:extLst>
          </p:cNvPr>
          <p:cNvSpPr>
            <a:spLocks noGrp="1" noChangeArrowheads="1"/>
          </p:cNvSpPr>
          <p:nvPr>
            <p:ph type="sldNum" sz="quarter" idx="10"/>
          </p:nvPr>
        </p:nvSpPr>
        <p:spPr>
          <a:ln/>
        </p:spPr>
        <p:txBody>
          <a:bodyPr/>
          <a:lstStyle>
            <a:lvl1pPr>
              <a:defRPr/>
            </a:lvl1pPr>
          </a:lstStyle>
          <a:p>
            <a:pPr>
              <a:defRPr/>
            </a:pPr>
            <a:fld id="{B13D2892-31E0-41B1-8E9D-EC14A152FC9C}" type="slidenum">
              <a:rPr lang="en-US" altLang="en-US"/>
              <a:pPr>
                <a:defRPr/>
              </a:pPr>
              <a:t>‹#›</a:t>
            </a:fld>
            <a:endParaRPr lang="en-US" altLang="en-US"/>
          </a:p>
        </p:txBody>
      </p:sp>
    </p:spTree>
    <p:extLst>
      <p:ext uri="{BB962C8B-B14F-4D97-AF65-F5344CB8AC3E}">
        <p14:creationId xmlns:p14="http://schemas.microsoft.com/office/powerpoint/2010/main" val="107748220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a:extLst>
              <a:ext uri="{FF2B5EF4-FFF2-40B4-BE49-F238E27FC236}">
                <a16:creationId xmlns:a16="http://schemas.microsoft.com/office/drawing/2014/main" id="{EF0F4C33-8C98-3A5C-AE97-5305CEE1B0F7}"/>
              </a:ext>
            </a:extLst>
          </p:cNvPr>
          <p:cNvSpPr>
            <a:spLocks noGrp="1" noChangeArrowheads="1"/>
          </p:cNvSpPr>
          <p:nvPr>
            <p:ph type="sldNum" sz="quarter" idx="10"/>
          </p:nvPr>
        </p:nvSpPr>
        <p:spPr>
          <a:ln/>
        </p:spPr>
        <p:txBody>
          <a:bodyPr/>
          <a:lstStyle>
            <a:lvl1pPr>
              <a:defRPr/>
            </a:lvl1pPr>
          </a:lstStyle>
          <a:p>
            <a:pPr>
              <a:defRPr/>
            </a:pPr>
            <a:fld id="{33B2AB86-9AE8-44D6-A75A-DED44FD894E2}" type="slidenum">
              <a:rPr lang="en-US" altLang="en-US"/>
              <a:pPr>
                <a:defRPr/>
              </a:pPr>
              <a:t>‹#›</a:t>
            </a:fld>
            <a:endParaRPr lang="en-US" altLang="en-US"/>
          </a:p>
        </p:txBody>
      </p:sp>
    </p:spTree>
    <p:extLst>
      <p:ext uri="{BB962C8B-B14F-4D97-AF65-F5344CB8AC3E}">
        <p14:creationId xmlns:p14="http://schemas.microsoft.com/office/powerpoint/2010/main" val="195302781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a:extLst>
              <a:ext uri="{FF2B5EF4-FFF2-40B4-BE49-F238E27FC236}">
                <a16:creationId xmlns:a16="http://schemas.microsoft.com/office/drawing/2014/main" id="{F11372E8-B4F5-5B4E-9410-E70D22268545}"/>
              </a:ext>
            </a:extLst>
          </p:cNvPr>
          <p:cNvSpPr>
            <a:spLocks noGrp="1" noChangeArrowheads="1"/>
          </p:cNvSpPr>
          <p:nvPr>
            <p:ph type="sldNum" sz="quarter" idx="10"/>
          </p:nvPr>
        </p:nvSpPr>
        <p:spPr>
          <a:ln/>
        </p:spPr>
        <p:txBody>
          <a:bodyPr/>
          <a:lstStyle>
            <a:lvl1pPr>
              <a:defRPr/>
            </a:lvl1pPr>
          </a:lstStyle>
          <a:p>
            <a:pPr>
              <a:defRPr/>
            </a:pPr>
            <a:fld id="{7F3522BF-F076-4677-BD07-6298C2E1F28E}" type="slidenum">
              <a:rPr lang="en-US" altLang="en-US"/>
              <a:pPr>
                <a:defRPr/>
              </a:pPr>
              <a:t>‹#›</a:t>
            </a:fld>
            <a:endParaRPr lang="en-US" altLang="en-US"/>
          </a:p>
        </p:txBody>
      </p:sp>
    </p:spTree>
    <p:extLst>
      <p:ext uri="{BB962C8B-B14F-4D97-AF65-F5344CB8AC3E}">
        <p14:creationId xmlns:p14="http://schemas.microsoft.com/office/powerpoint/2010/main" val="223121735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A304026E-D331-D6DD-B366-9CA6D3485B75}"/>
              </a:ext>
            </a:extLst>
          </p:cNvPr>
          <p:cNvSpPr>
            <a:spLocks noGrp="1" noChangeArrowheads="1"/>
          </p:cNvSpPr>
          <p:nvPr>
            <p:ph type="sldNum" sz="quarter" idx="10"/>
          </p:nvPr>
        </p:nvSpPr>
        <p:spPr>
          <a:ln/>
        </p:spPr>
        <p:txBody>
          <a:bodyPr/>
          <a:lstStyle>
            <a:lvl1pPr>
              <a:defRPr/>
            </a:lvl1pPr>
          </a:lstStyle>
          <a:p>
            <a:pPr>
              <a:defRPr/>
            </a:pPr>
            <a:fld id="{D0589257-7B95-44F8-A366-325F10F3EC81}" type="slidenum">
              <a:rPr lang="en-US" altLang="en-US"/>
              <a:pPr>
                <a:defRPr/>
              </a:pPr>
              <a:t>‹#›</a:t>
            </a:fld>
            <a:endParaRPr lang="en-US" altLang="en-US"/>
          </a:p>
        </p:txBody>
      </p:sp>
    </p:spTree>
    <p:extLst>
      <p:ext uri="{BB962C8B-B14F-4D97-AF65-F5344CB8AC3E}">
        <p14:creationId xmlns:p14="http://schemas.microsoft.com/office/powerpoint/2010/main" val="85812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24">
            <a:extLst>
              <a:ext uri="{FF2B5EF4-FFF2-40B4-BE49-F238E27FC236}">
                <a16:creationId xmlns:a16="http://schemas.microsoft.com/office/drawing/2014/main" id="{CCE25D23-2468-E93F-14C2-C94A8796C58D}"/>
              </a:ext>
            </a:extLst>
          </p:cNvPr>
          <p:cNvSpPr>
            <a:spLocks noGrp="1" noChangeArrowheads="1"/>
          </p:cNvSpPr>
          <p:nvPr>
            <p:ph type="sldNum" sz="quarter" idx="10"/>
          </p:nvPr>
        </p:nvSpPr>
        <p:spPr>
          <a:ln/>
        </p:spPr>
        <p:txBody>
          <a:bodyPr/>
          <a:lstStyle>
            <a:lvl1pPr>
              <a:defRPr/>
            </a:lvl1pPr>
          </a:lstStyle>
          <a:p>
            <a:pPr>
              <a:defRPr/>
            </a:pPr>
            <a:fld id="{91BB05A3-CE39-43BC-9929-6743A96F11A5}" type="slidenum">
              <a:rPr lang="en-US" altLang="en-US"/>
              <a:pPr>
                <a:defRPr/>
              </a:pPr>
              <a:t>‹#›</a:t>
            </a:fld>
            <a:endParaRPr lang="en-US" altLang="en-US"/>
          </a:p>
        </p:txBody>
      </p:sp>
    </p:spTree>
    <p:extLst>
      <p:ext uri="{BB962C8B-B14F-4D97-AF65-F5344CB8AC3E}">
        <p14:creationId xmlns:p14="http://schemas.microsoft.com/office/powerpoint/2010/main" val="34744168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24">
            <a:extLst>
              <a:ext uri="{FF2B5EF4-FFF2-40B4-BE49-F238E27FC236}">
                <a16:creationId xmlns:a16="http://schemas.microsoft.com/office/drawing/2014/main" id="{24AFD13D-B02F-5D2F-D398-63025D49E61B}"/>
              </a:ext>
            </a:extLst>
          </p:cNvPr>
          <p:cNvSpPr>
            <a:spLocks noGrp="1" noChangeArrowheads="1"/>
          </p:cNvSpPr>
          <p:nvPr>
            <p:ph type="sldNum" sz="quarter" idx="10"/>
          </p:nvPr>
        </p:nvSpPr>
        <p:spPr>
          <a:ln/>
        </p:spPr>
        <p:txBody>
          <a:bodyPr/>
          <a:lstStyle>
            <a:lvl1pPr>
              <a:defRPr/>
            </a:lvl1pPr>
          </a:lstStyle>
          <a:p>
            <a:pPr>
              <a:defRPr/>
            </a:pPr>
            <a:fld id="{279AA35A-1CCA-43CD-8872-77B0BBEFA0D2}" type="slidenum">
              <a:rPr lang="en-US" altLang="en-US"/>
              <a:pPr>
                <a:defRPr/>
              </a:pPr>
              <a:t>‹#›</a:t>
            </a:fld>
            <a:endParaRPr lang="en-US" altLang="en-US"/>
          </a:p>
        </p:txBody>
      </p:sp>
    </p:spTree>
    <p:extLst>
      <p:ext uri="{BB962C8B-B14F-4D97-AF65-F5344CB8AC3E}">
        <p14:creationId xmlns:p14="http://schemas.microsoft.com/office/powerpoint/2010/main" val="222986464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6" descr="PowerPoint White Text">
            <a:extLst>
              <a:ext uri="{FF2B5EF4-FFF2-40B4-BE49-F238E27FC236}">
                <a16:creationId xmlns:a16="http://schemas.microsoft.com/office/drawing/2014/main" id="{0AEE0017-8505-2544-A471-75DC007545A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513" y="-26988"/>
            <a:ext cx="9218613"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2">
            <a:extLst>
              <a:ext uri="{FF2B5EF4-FFF2-40B4-BE49-F238E27FC236}">
                <a16:creationId xmlns:a16="http://schemas.microsoft.com/office/drawing/2014/main" id="{99FD4893-495D-0117-A286-EC5350D39F0E}"/>
              </a:ext>
            </a:extLst>
          </p:cNvPr>
          <p:cNvSpPr>
            <a:spLocks noGrp="1" noChangeArrowheads="1"/>
          </p:cNvSpPr>
          <p:nvPr>
            <p:ph type="title"/>
          </p:nvPr>
        </p:nvSpPr>
        <p:spPr bwMode="black">
          <a:xfrm>
            <a:off x="352425" y="131763"/>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23">
            <a:extLst>
              <a:ext uri="{FF2B5EF4-FFF2-40B4-BE49-F238E27FC236}">
                <a16:creationId xmlns:a16="http://schemas.microsoft.com/office/drawing/2014/main" id="{203A63C6-2D8B-0F16-219D-A8C8B1D41243}"/>
              </a:ext>
            </a:extLst>
          </p:cNvPr>
          <p:cNvSpPr>
            <a:spLocks noGrp="1" noChangeArrowheads="1"/>
          </p:cNvSpPr>
          <p:nvPr>
            <p:ph type="body" idx="1"/>
          </p:nvPr>
        </p:nvSpPr>
        <p:spPr bwMode="black">
          <a:xfrm>
            <a:off x="352425" y="1028700"/>
            <a:ext cx="82581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 name="Rectangle 24">
            <a:extLst>
              <a:ext uri="{FF2B5EF4-FFF2-40B4-BE49-F238E27FC236}">
                <a16:creationId xmlns:a16="http://schemas.microsoft.com/office/drawing/2014/main" id="{8CCA967C-9E5D-8872-F8D0-13511FC0565A}"/>
              </a:ext>
            </a:extLst>
          </p:cNvPr>
          <p:cNvSpPr>
            <a:spLocks noGrp="1" noChangeArrowheads="1"/>
          </p:cNvSpPr>
          <p:nvPr>
            <p:ph type="sldNum" sz="quarter" idx="4"/>
          </p:nvPr>
        </p:nvSpPr>
        <p:spPr bwMode="white">
          <a:xfrm>
            <a:off x="8534400" y="4914900"/>
            <a:ext cx="609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900">
                <a:latin typeface="Arial" panose="020B0604020202020204" pitchFamily="34" charset="0"/>
              </a:defRPr>
            </a:lvl1pPr>
          </a:lstStyle>
          <a:p>
            <a:pPr>
              <a:defRPr/>
            </a:pPr>
            <a:fld id="{A193A273-4D59-4683-8092-01C1A781E80E}" type="slidenum">
              <a:rPr lang="en-US" altLang="en-US"/>
              <a:pPr>
                <a:defRPr/>
              </a:pPr>
              <a:t>‹#›</a:t>
            </a:fld>
            <a:endParaRPr lang="en-US" altLang="en-US"/>
          </a:p>
        </p:txBody>
      </p:sp>
      <p:pic>
        <p:nvPicPr>
          <p:cNvPr id="1030" name="Picture 9">
            <a:extLst>
              <a:ext uri="{FF2B5EF4-FFF2-40B4-BE49-F238E27FC236}">
                <a16:creationId xmlns:a16="http://schemas.microsoft.com/office/drawing/2014/main" id="{B7E96D64-F903-6D66-C063-BD042CEDA9BA}"/>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0" y="4641850"/>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4E1DEC7-7C96-86BE-7BD4-C1EAC7B3F225}"/>
              </a:ext>
            </a:extLst>
          </p:cNvPr>
          <p:cNvSpPr txBox="1"/>
          <p:nvPr userDrawn="1"/>
        </p:nvSpPr>
        <p:spPr>
          <a:xfrm>
            <a:off x="8012113" y="4894263"/>
            <a:ext cx="1006475" cy="323850"/>
          </a:xfrm>
          <a:prstGeom prst="rect">
            <a:avLst/>
          </a:prstGeom>
          <a:noFill/>
        </p:spPr>
        <p:txBody>
          <a:bodyPr>
            <a:spAutoFit/>
          </a:bodyPr>
          <a:lstStyle/>
          <a:p>
            <a:pPr eaLnBrk="1" fontAlgn="auto" hangingPunct="1">
              <a:spcBef>
                <a:spcPts val="0"/>
              </a:spcBef>
              <a:spcAft>
                <a:spcPts val="0"/>
              </a:spcAft>
              <a:defRPr/>
            </a:pPr>
            <a:r>
              <a:rPr lang="en-US" sz="1500" b="1" dirty="0">
                <a:solidFill>
                  <a:schemeClr val="bg1"/>
                </a:solidFill>
                <a:effectLst>
                  <a:outerShdw blurRad="38100" dist="38100" dir="2700000" algn="tl">
                    <a:srgbClr val="000000">
                      <a:alpha val="43137"/>
                    </a:srgbClr>
                  </a:outerShdw>
                </a:effectLst>
                <a:latin typeface="+mn-lt"/>
              </a:rPr>
              <a:t>PPIC 2021</a:t>
            </a:r>
          </a:p>
        </p:txBody>
      </p:sp>
      <p:pic>
        <p:nvPicPr>
          <p:cNvPr id="1032" name="Picture 2" descr="Home - IEEE Industry Applications Society">
            <a:extLst>
              <a:ext uri="{FF2B5EF4-FFF2-40B4-BE49-F238E27FC236}">
                <a16:creationId xmlns:a16="http://schemas.microsoft.com/office/drawing/2014/main" id="{9E5DF838-EB03-0238-5059-A65636608496}"/>
              </a:ext>
            </a:extLst>
          </p:cNvPr>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7943850" y="4187825"/>
            <a:ext cx="1143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a:extLst>
              <a:ext uri="{FF2B5EF4-FFF2-40B4-BE49-F238E27FC236}">
                <a16:creationId xmlns:a16="http://schemas.microsoft.com/office/drawing/2014/main" id="{E46D9B3B-7958-221C-CB21-B73EB0321390}"/>
              </a:ext>
            </a:extLst>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33363" y="4638675"/>
            <a:ext cx="904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59"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60" r:id="rId12"/>
    <p:sldLayoutId id="2147484461" r:id="rId13"/>
    <p:sldLayoutId id="2147484462" r:id="rId14"/>
    <p:sldLayoutId id="2147484463" r:id="rId15"/>
    <p:sldLayoutId id="2147484464" r:id="rId16"/>
    <p:sldLayoutId id="2147484465" r:id="rId17"/>
    <p:sldLayoutId id="2147484466" r:id="rId18"/>
    <p:sldLayoutId id="2147484467" r:id="rId19"/>
    <p:sldLayoutId id="2147484468" r:id="rId20"/>
    <p:sldLayoutId id="2147484469" r:id="rId21"/>
    <p:sldLayoutId id="2147484470" r:id="rId22"/>
    <p:sldLayoutId id="2147484471" r:id="rId23"/>
    <p:sldLayoutId id="2147484472" r:id="rId24"/>
    <p:sldLayoutId id="2147484473" r:id="rId25"/>
  </p:sldLayoutIdLst>
  <p:hf hdr="0" ftr="0" dt="0"/>
  <p:txStyles>
    <p:titleStyle>
      <a:lvl1pPr algn="l" rtl="0" eaLnBrk="0" fontAlgn="base" hangingPunct="0">
        <a:spcBef>
          <a:spcPct val="0"/>
        </a:spcBef>
        <a:spcAft>
          <a:spcPct val="0"/>
        </a:spcAft>
        <a:defRPr sz="2100" b="1" kern="1200">
          <a:solidFill>
            <a:srgbClr val="072B61"/>
          </a:solidFill>
          <a:latin typeface="+mj-lt"/>
          <a:ea typeface="+mj-ea"/>
          <a:cs typeface="+mj-cs"/>
        </a:defRPr>
      </a:lvl1pPr>
      <a:lvl2pPr algn="l" rtl="0" eaLnBrk="0" fontAlgn="base" hangingPunct="0">
        <a:spcBef>
          <a:spcPct val="0"/>
        </a:spcBef>
        <a:spcAft>
          <a:spcPct val="0"/>
        </a:spcAft>
        <a:defRPr sz="2100" b="1">
          <a:solidFill>
            <a:srgbClr val="072B61"/>
          </a:solidFill>
          <a:latin typeface="Arial" panose="020B0604020202020204" pitchFamily="34" charset="0"/>
        </a:defRPr>
      </a:lvl2pPr>
      <a:lvl3pPr algn="l" rtl="0" eaLnBrk="0" fontAlgn="base" hangingPunct="0">
        <a:spcBef>
          <a:spcPct val="0"/>
        </a:spcBef>
        <a:spcAft>
          <a:spcPct val="0"/>
        </a:spcAft>
        <a:defRPr sz="2100" b="1">
          <a:solidFill>
            <a:srgbClr val="072B61"/>
          </a:solidFill>
          <a:latin typeface="Arial" panose="020B0604020202020204" pitchFamily="34" charset="0"/>
        </a:defRPr>
      </a:lvl3pPr>
      <a:lvl4pPr algn="l" rtl="0" eaLnBrk="0" fontAlgn="base" hangingPunct="0">
        <a:spcBef>
          <a:spcPct val="0"/>
        </a:spcBef>
        <a:spcAft>
          <a:spcPct val="0"/>
        </a:spcAft>
        <a:defRPr sz="2100" b="1">
          <a:solidFill>
            <a:srgbClr val="072B61"/>
          </a:solidFill>
          <a:latin typeface="Arial" panose="020B0604020202020204" pitchFamily="34" charset="0"/>
        </a:defRPr>
      </a:lvl4pPr>
      <a:lvl5pPr algn="l" rtl="0" eaLnBrk="0" fontAlgn="base" hangingPunct="0">
        <a:spcBef>
          <a:spcPct val="0"/>
        </a:spcBef>
        <a:spcAft>
          <a:spcPct val="0"/>
        </a:spcAft>
        <a:defRPr sz="2100" b="1">
          <a:solidFill>
            <a:srgbClr val="072B61"/>
          </a:solidFill>
          <a:latin typeface="Arial" panose="020B0604020202020204" pitchFamily="34" charset="0"/>
        </a:defRPr>
      </a:lvl5pPr>
      <a:lvl6pPr marL="342900" algn="l" rtl="0" eaLnBrk="1" fontAlgn="base" hangingPunct="1">
        <a:spcBef>
          <a:spcPct val="0"/>
        </a:spcBef>
        <a:spcAft>
          <a:spcPct val="0"/>
        </a:spcAft>
        <a:defRPr sz="2100" b="1">
          <a:solidFill>
            <a:srgbClr val="072B61"/>
          </a:solidFill>
          <a:latin typeface="Arial" panose="020B0604020202020204" pitchFamily="34" charset="0"/>
        </a:defRPr>
      </a:lvl6pPr>
      <a:lvl7pPr marL="685800" algn="l" rtl="0" eaLnBrk="1" fontAlgn="base" hangingPunct="1">
        <a:spcBef>
          <a:spcPct val="0"/>
        </a:spcBef>
        <a:spcAft>
          <a:spcPct val="0"/>
        </a:spcAft>
        <a:defRPr sz="2100" b="1">
          <a:solidFill>
            <a:srgbClr val="072B61"/>
          </a:solidFill>
          <a:latin typeface="Arial" panose="020B0604020202020204" pitchFamily="34" charset="0"/>
        </a:defRPr>
      </a:lvl7pPr>
      <a:lvl8pPr marL="1028700" algn="l" rtl="0" eaLnBrk="1" fontAlgn="base" hangingPunct="1">
        <a:spcBef>
          <a:spcPct val="0"/>
        </a:spcBef>
        <a:spcAft>
          <a:spcPct val="0"/>
        </a:spcAft>
        <a:defRPr sz="2100" b="1">
          <a:solidFill>
            <a:srgbClr val="072B61"/>
          </a:solidFill>
          <a:latin typeface="Arial" panose="020B0604020202020204" pitchFamily="34" charset="0"/>
        </a:defRPr>
      </a:lvl8pPr>
      <a:lvl9pPr marL="1371600" algn="l" rtl="0" eaLnBrk="1" fontAlgn="base" hangingPunct="1">
        <a:spcBef>
          <a:spcPct val="0"/>
        </a:spcBef>
        <a:spcAft>
          <a:spcPct val="0"/>
        </a:spcAft>
        <a:defRPr sz="2100" b="1">
          <a:solidFill>
            <a:srgbClr val="072B61"/>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kern="1200">
          <a:solidFill>
            <a:srgbClr val="666666"/>
          </a:solidFill>
          <a:latin typeface="+mn-lt"/>
          <a:ea typeface="+mn-ea"/>
          <a:cs typeface="+mn-cs"/>
        </a:defRPr>
      </a:lvl1pPr>
      <a:lvl2pPr marL="557213" indent="-214313" algn="l" rtl="0" eaLnBrk="0" fontAlgn="base" hangingPunct="0">
        <a:spcBef>
          <a:spcPct val="20000"/>
        </a:spcBef>
        <a:spcAft>
          <a:spcPct val="0"/>
        </a:spcAft>
        <a:buChar char="–"/>
        <a:defRPr sz="1500" kern="1200">
          <a:solidFill>
            <a:srgbClr val="666666"/>
          </a:solidFill>
          <a:latin typeface="+mn-lt"/>
          <a:ea typeface="+mn-ea"/>
          <a:cs typeface="+mn-cs"/>
        </a:defRPr>
      </a:lvl2pPr>
      <a:lvl3pPr marL="857250" indent="-171450" algn="l" rtl="0" eaLnBrk="0" fontAlgn="base" hangingPunct="0">
        <a:spcBef>
          <a:spcPct val="20000"/>
        </a:spcBef>
        <a:spcAft>
          <a:spcPct val="0"/>
        </a:spcAft>
        <a:buChar char="–"/>
        <a:defRPr kern="1200">
          <a:solidFill>
            <a:srgbClr val="666666"/>
          </a:solidFill>
          <a:latin typeface="+mn-lt"/>
          <a:ea typeface="+mn-ea"/>
          <a:cs typeface="+mn-cs"/>
        </a:defRPr>
      </a:lvl3pPr>
      <a:lvl4pPr marL="1200150" indent="-171450" algn="l" rtl="0" eaLnBrk="0" fontAlgn="base" hangingPunct="0">
        <a:spcBef>
          <a:spcPct val="20000"/>
        </a:spcBef>
        <a:spcAft>
          <a:spcPct val="0"/>
        </a:spcAft>
        <a:buChar char="–"/>
        <a:defRPr sz="1200" kern="1200">
          <a:solidFill>
            <a:srgbClr val="666666"/>
          </a:solidFill>
          <a:latin typeface="+mn-lt"/>
          <a:ea typeface="+mn-ea"/>
          <a:cs typeface="+mn-cs"/>
        </a:defRPr>
      </a:lvl4pPr>
      <a:lvl5pPr marL="1543050" indent="-171450" algn="l" rtl="0" eaLnBrk="0" fontAlgn="base" hangingPunct="0">
        <a:spcBef>
          <a:spcPct val="20000"/>
        </a:spcBef>
        <a:spcAft>
          <a:spcPct val="0"/>
        </a:spcAft>
        <a:buChar char="–"/>
        <a:defRPr sz="1000" kern="1200">
          <a:solidFill>
            <a:srgbClr val="66666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hyperlink" Target="https://www.namur.net/fileadmin/media_www/Dokumente/AK-POSITION_1.3_Digitaler_Zwilling_EN_2022-03-01.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iiconsortium.org/pdf/DTC-Brochure.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oleObject" Target="../embeddings/oleObject2.bin"/><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brad.carlberg@bsc-engineering.com"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view.officeapps.live.com/op/view.aspx?src=https%3A%2F%2Fwww.bsc-engineering.com%2FOil%26Gas_Digital-Twin-Conference-03May2025%2FAutonomous-Plant-Digital-Twins-BradSCarlbergPE-O%26G-DTwin-03May2024.ppt&amp;wdOrigin=BROWSELINK"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www.mathworks.com/discovery/digital-twin.html#digital twins-with-matlab-and-simulink"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enertechnix.com/"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iso.org/standard/87425.html?browse=tc"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iso.org/committee/54158.html#meetings" TargetMode="External"/><Relationship Id="rId5" Type="http://schemas.openxmlformats.org/officeDocument/2006/relationships/image" Target="../media/image19.png"/><Relationship Id="rId4" Type="http://schemas.openxmlformats.org/officeDocument/2006/relationships/hyperlink" Target="https://www.iso.org/standard/87426.html?browse=t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iso.org/standard/81442.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A090-19C1-EB0F-B69B-988904B830FE}"/>
              </a:ext>
            </a:extLst>
          </p:cNvPr>
          <p:cNvSpPr>
            <a:spLocks noGrp="1"/>
          </p:cNvSpPr>
          <p:nvPr>
            <p:ph type="ctrTitle"/>
          </p:nvPr>
        </p:nvSpPr>
        <p:spPr>
          <a:xfrm>
            <a:off x="1196975" y="2178050"/>
            <a:ext cx="7289800" cy="1498600"/>
          </a:xfrm>
        </p:spPr>
        <p:txBody>
          <a:bodyPr rtlCol="0">
            <a:normAutofit fontScale="90000"/>
          </a:bodyPr>
          <a:lstStyle/>
          <a:p>
            <a:pPr algn="ctr" eaLnBrk="1" fontAlgn="auto" hangingPunct="1">
              <a:spcAft>
                <a:spcPts val="0"/>
              </a:spcAft>
              <a:defRPr/>
            </a:pPr>
            <a:r>
              <a:rPr lang="en-US" altLang="en-US" dirty="0"/>
              <a:t>The Autonomous Mill: Utilizing Digital Twins to Optimize the Pulp &amp; Paper Mill of the Future</a:t>
            </a:r>
            <a:endParaRPr lang="en-US" dirty="0"/>
          </a:p>
        </p:txBody>
      </p:sp>
      <p:sp>
        <p:nvSpPr>
          <p:cNvPr id="3" name="Subtitle 2">
            <a:extLst>
              <a:ext uri="{FF2B5EF4-FFF2-40B4-BE49-F238E27FC236}">
                <a16:creationId xmlns:a16="http://schemas.microsoft.com/office/drawing/2014/main" id="{F25B3EB6-F3EC-5E9C-2135-6256DEA50070}"/>
              </a:ext>
            </a:extLst>
          </p:cNvPr>
          <p:cNvSpPr>
            <a:spLocks noGrp="1"/>
          </p:cNvSpPr>
          <p:nvPr>
            <p:ph type="subTitle" idx="1"/>
          </p:nvPr>
        </p:nvSpPr>
        <p:spPr>
          <a:xfrm>
            <a:off x="714375" y="3706813"/>
            <a:ext cx="7772400" cy="955675"/>
          </a:xfrm>
        </p:spPr>
        <p:txBody>
          <a:bodyPr rtlCol="0">
            <a:normAutofit fontScale="92500" lnSpcReduction="20000"/>
          </a:bodyPr>
          <a:lstStyle/>
          <a:p>
            <a:pPr algn="ctr" eaLnBrk="1" fontAlgn="auto" hangingPunct="1">
              <a:spcAft>
                <a:spcPts val="0"/>
              </a:spcAft>
              <a:buFont typeface="LucidaGrande" charset="0"/>
              <a:buNone/>
              <a:defRPr/>
            </a:pPr>
            <a:r>
              <a:rPr lang="en-US" dirty="0"/>
              <a:t>Brad S. Carlberg, P.E.; Senior Control Systems Engineer</a:t>
            </a:r>
          </a:p>
          <a:p>
            <a:pPr algn="ctr" eaLnBrk="1" fontAlgn="auto" hangingPunct="1">
              <a:spcAft>
                <a:spcPts val="0"/>
              </a:spcAft>
              <a:buFont typeface="LucidaGrande" charset="0"/>
              <a:buNone/>
              <a:defRPr/>
            </a:pPr>
            <a:r>
              <a:rPr lang="en-US" dirty="0"/>
              <a:t>BSC Engineering Hoodsport, WA 98548</a:t>
            </a:r>
          </a:p>
          <a:p>
            <a:pPr algn="ctr" eaLnBrk="1" fontAlgn="auto" hangingPunct="1">
              <a:spcAft>
                <a:spcPts val="0"/>
              </a:spcAft>
              <a:buFont typeface="LucidaGrande" charset="0"/>
              <a:buNone/>
              <a:defRPr/>
            </a:pPr>
            <a:r>
              <a:rPr lang="en-US" dirty="0"/>
              <a:t>m+1 (251) 454-1200 brad.carlberg@bsc-engineering.com</a:t>
            </a:r>
          </a:p>
        </p:txBody>
      </p:sp>
      <p:sp>
        <p:nvSpPr>
          <p:cNvPr id="19460" name="Slide Number Placeholder 8">
            <a:extLst>
              <a:ext uri="{FF2B5EF4-FFF2-40B4-BE49-F238E27FC236}">
                <a16:creationId xmlns:a16="http://schemas.microsoft.com/office/drawing/2014/main" id="{50BA8F9F-639A-ED8E-E9BE-E5A6432A6389}"/>
              </a:ext>
            </a:extLst>
          </p:cNvPr>
          <p:cNvSpPr>
            <a:spLocks noGrp="1" noChangeArrowheads="1"/>
          </p:cNvSpPr>
          <p:nvPr>
            <p:ph type="sldNum" sz="quarter" idx="2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52B43F74-B955-4C4C-B4A0-E5E826F91B97}" type="slidenum">
              <a:rPr lang="en-US" altLang="en-US" sz="900" smtClean="0">
                <a:solidFill>
                  <a:srgbClr val="0066A1"/>
                </a:solidFill>
                <a:latin typeface="Calibri" panose="020F0502020204030204" pitchFamily="34" charset="0"/>
              </a:rPr>
              <a:pPr fontAlgn="base">
                <a:spcBef>
                  <a:spcPct val="0"/>
                </a:spcBef>
                <a:spcAft>
                  <a:spcPct val="0"/>
                </a:spcAft>
              </a:pPr>
              <a:t>1</a:t>
            </a:fld>
            <a:endParaRPr lang="en-US" altLang="en-US" sz="900">
              <a:solidFill>
                <a:srgbClr val="0066A1"/>
              </a:solidFill>
              <a:latin typeface="Calibri" panose="020F0502020204030204" pitchFamily="34" charset="0"/>
            </a:endParaRPr>
          </a:p>
        </p:txBody>
      </p:sp>
      <p:sp>
        <p:nvSpPr>
          <p:cNvPr id="19461" name="Slide Number Placeholder 3">
            <a:extLst>
              <a:ext uri="{FF2B5EF4-FFF2-40B4-BE49-F238E27FC236}">
                <a16:creationId xmlns:a16="http://schemas.microsoft.com/office/drawing/2014/main" id="{A0C24CDC-50BD-E90F-0BFC-92BAC613943F}"/>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6F7432B-9772-47BD-81B3-DF1D7205658C}" type="slidenum">
              <a:rPr lang="en-US" altLang="en-US" sz="1800">
                <a:solidFill>
                  <a:srgbClr val="0066A1"/>
                </a:solidFill>
                <a:latin typeface="Calibri" panose="020F0502020204030204" pitchFamily="34" charset="0"/>
              </a:rPr>
              <a:pPr/>
              <a:t>1</a:t>
            </a:fld>
            <a:endParaRPr lang="en-US" altLang="en-US" sz="1800">
              <a:solidFill>
                <a:srgbClr val="0066A1"/>
              </a:solidFill>
              <a:latin typeface="Calibri" panose="020F0502020204030204" pitchFamily="34" charset="0"/>
            </a:endParaRPr>
          </a:p>
        </p:txBody>
      </p:sp>
      <p:pic>
        <p:nvPicPr>
          <p:cNvPr id="19462" name="Picture 8">
            <a:extLst>
              <a:ext uri="{FF2B5EF4-FFF2-40B4-BE49-F238E27FC236}">
                <a16:creationId xmlns:a16="http://schemas.microsoft.com/office/drawing/2014/main" id="{25940491-5071-BEC6-B92E-19A1AF8B0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271463"/>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A picture containing grass, outdoor&#10;&#10;Description automatically generated">
            <a:extLst>
              <a:ext uri="{FF2B5EF4-FFF2-40B4-BE49-F238E27FC236}">
                <a16:creationId xmlns:a16="http://schemas.microsoft.com/office/drawing/2014/main" id="{EE188693-DB08-5490-0C31-8AA116511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313" y="271463"/>
            <a:ext cx="2927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a:extLst>
              <a:ext uri="{FF2B5EF4-FFF2-40B4-BE49-F238E27FC236}">
                <a16:creationId xmlns:a16="http://schemas.microsoft.com/office/drawing/2014/main" id="{B90E3215-4D74-96D8-8328-B2C529BB0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259"/>
          <a:stretch>
            <a:fillRect/>
          </a:stretch>
        </p:blipFill>
        <p:spPr bwMode="auto">
          <a:xfrm>
            <a:off x="414338" y="271463"/>
            <a:ext cx="28733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Slide Number Placeholder 3">
            <a:extLst>
              <a:ext uri="{FF2B5EF4-FFF2-40B4-BE49-F238E27FC236}">
                <a16:creationId xmlns:a16="http://schemas.microsoft.com/office/drawing/2014/main" id="{80D9B512-92C6-BDF9-06DE-981B7816EAE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1ACFD983-1767-48EB-9741-D8E815AFE360}" type="slidenum">
              <a:rPr lang="en-US" altLang="en-US" sz="1800">
                <a:solidFill>
                  <a:srgbClr val="0066A1"/>
                </a:solidFill>
                <a:latin typeface="Calibri" panose="020F0502020204030204" pitchFamily="34" charset="0"/>
              </a:rPr>
              <a:pPr eaLnBrk="1" hangingPunct="1"/>
              <a:t>10</a:t>
            </a:fld>
            <a:endParaRPr lang="en-US" altLang="en-US" sz="1800">
              <a:solidFill>
                <a:srgbClr val="0066A1"/>
              </a:solidFill>
              <a:latin typeface="Calibri" panose="020F0502020204030204" pitchFamily="34" charset="0"/>
            </a:endParaRPr>
          </a:p>
        </p:txBody>
      </p:sp>
      <p:pic>
        <p:nvPicPr>
          <p:cNvPr id="36867" name="Picture 7" descr="Logo">
            <a:hlinkClick r:id="rId3"/>
            <a:extLst>
              <a:ext uri="{FF2B5EF4-FFF2-40B4-BE49-F238E27FC236}">
                <a16:creationId xmlns:a16="http://schemas.microsoft.com/office/drawing/2014/main" id="{58BAD3C0-EBEB-463C-CA3B-0782BF2C8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625475"/>
            <a:ext cx="26463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75C931D7-08E1-7923-F402-9287E24DF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763" y="2205038"/>
            <a:ext cx="43132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a:extLst>
              <a:ext uri="{FF2B5EF4-FFF2-40B4-BE49-F238E27FC236}">
                <a16:creationId xmlns:a16="http://schemas.microsoft.com/office/drawing/2014/main" id="{4B5ECD2A-5791-CCB8-5367-D57F2818C2B7}"/>
              </a:ext>
            </a:extLst>
          </p:cNvPr>
          <p:cNvSpPr txBox="1">
            <a:spLocks noChangeArrowheads="1"/>
          </p:cNvSpPr>
          <p:nvPr/>
        </p:nvSpPr>
        <p:spPr bwMode="auto">
          <a:xfrm>
            <a:off x="3089275" y="625475"/>
            <a:ext cx="5961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000">
                <a:solidFill>
                  <a:srgbClr val="000000"/>
                </a:solidFill>
                <a:latin typeface="Calibri" panose="020F0502020204030204" pitchFamily="34" charset="0"/>
                <a:cs typeface="Calibri" panose="020F0502020204030204" pitchFamily="34" charset="0"/>
              </a:rPr>
              <a:t>AK-POSITION Digital twin in process automation 2022-02-01 WG 1.3 Information management and tools</a:t>
            </a:r>
          </a:p>
        </p:txBody>
      </p:sp>
      <p:pic>
        <p:nvPicPr>
          <p:cNvPr id="36870" name="Picture 12">
            <a:extLst>
              <a:ext uri="{FF2B5EF4-FFF2-40B4-BE49-F238E27FC236}">
                <a16:creationId xmlns:a16="http://schemas.microsoft.com/office/drawing/2014/main" id="{CD6B491D-9519-2AF4-241B-E83D7A9B9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843088"/>
            <a:ext cx="476567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17104F-D1A0-4A0A-5D0E-E6A0702A574B}"/>
              </a:ext>
            </a:extLst>
          </p:cNvPr>
          <p:cNvSpPr>
            <a:spLocks noGrp="1"/>
          </p:cNvSpPr>
          <p:nvPr>
            <p:ph type="title"/>
          </p:nvPr>
        </p:nvSpPr>
        <p:spPr>
          <a:xfrm>
            <a:off x="3551238" y="42863"/>
            <a:ext cx="1449387" cy="501650"/>
          </a:xfrm>
        </p:spPr>
        <p:txBody>
          <a:bodyPr rtlCol="0">
            <a:noAutofit/>
          </a:bodyPr>
          <a:lstStyle/>
          <a:p>
            <a:pPr eaLnBrk="1" fontAlgn="auto" hangingPunct="1">
              <a:spcAft>
                <a:spcPts val="0"/>
              </a:spcAft>
              <a:defRPr/>
            </a:pPr>
            <a:r>
              <a:rPr lang="en-US" sz="2550" dirty="0"/>
              <a:t>NAMUR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E9A3529E-5B34-9FB0-2AB0-A3C307E7AA1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C4AA826-3E85-4219-B857-030A3A986DFB}" type="slidenum">
              <a:rPr lang="en-US" altLang="en-US" sz="1800">
                <a:solidFill>
                  <a:srgbClr val="0066A1"/>
                </a:solidFill>
                <a:latin typeface="Calibri" panose="020F0502020204030204" pitchFamily="34" charset="0"/>
              </a:rPr>
              <a:pPr eaLnBrk="1" hangingPunct="1"/>
              <a:t>11</a:t>
            </a:fld>
            <a:endParaRPr lang="en-US" altLang="en-US" sz="1800">
              <a:solidFill>
                <a:srgbClr val="0066A1"/>
              </a:solidFill>
              <a:latin typeface="Calibri" panose="020F0502020204030204" pitchFamily="34" charset="0"/>
            </a:endParaRPr>
          </a:p>
        </p:txBody>
      </p:sp>
      <p:pic>
        <p:nvPicPr>
          <p:cNvPr id="38915" name="Picture 2" descr="Digital Twin Consortium">
            <a:hlinkClick r:id="rId3"/>
            <a:extLst>
              <a:ext uri="{FF2B5EF4-FFF2-40B4-BE49-F238E27FC236}">
                <a16:creationId xmlns:a16="http://schemas.microsoft.com/office/drawing/2014/main" id="{13864971-08F4-ADD9-DED9-A02BBD2AE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76200"/>
            <a:ext cx="2419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a:extLst>
              <a:ext uri="{FF2B5EF4-FFF2-40B4-BE49-F238E27FC236}">
                <a16:creationId xmlns:a16="http://schemas.microsoft.com/office/drawing/2014/main" id="{B7E3BCD1-47D0-42A0-A4DC-94A40B4BB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863" y="817563"/>
            <a:ext cx="3640137"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4">
            <a:extLst>
              <a:ext uri="{FF2B5EF4-FFF2-40B4-BE49-F238E27FC236}">
                <a16:creationId xmlns:a16="http://schemas.microsoft.com/office/drawing/2014/main" id="{BF798A85-4F39-4631-DB4F-7C73514D66B2}"/>
              </a:ext>
            </a:extLst>
          </p:cNvPr>
          <p:cNvSpPr txBox="1">
            <a:spLocks noChangeArrowheads="1"/>
          </p:cNvSpPr>
          <p:nvPr/>
        </p:nvSpPr>
        <p:spPr bwMode="auto">
          <a:xfrm>
            <a:off x="198438" y="1552575"/>
            <a:ext cx="56657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Build and establish an extensive multi-faceted ecosystem</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Identify and fill gaps in technology development</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Drive interoperability through frameworks and open-source code</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Develop and advocate consistent best-practice methodologies</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Work to influence policy and standards requirements</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Publish and amplify architectures, statements, and viewpoints</a:t>
            </a:r>
          </a:p>
          <a:p>
            <a:pPr>
              <a:buFont typeface="Arial" panose="020B0604020202020204" pitchFamily="34" charset="0"/>
              <a:buChar char="•"/>
            </a:pPr>
            <a:r>
              <a:rPr lang="en-US" altLang="en-US" sz="1800">
                <a:solidFill>
                  <a:srgbClr val="000000"/>
                </a:solidFill>
                <a:latin typeface="Calibri" panose="020F0502020204030204" pitchFamily="34" charset="0"/>
                <a:cs typeface="Calibri" panose="020F0502020204030204" pitchFamily="34" charset="0"/>
              </a:rPr>
              <a:t>Advance scientific and technical research to expand the market</a:t>
            </a:r>
          </a:p>
        </p:txBody>
      </p:sp>
      <p:sp>
        <p:nvSpPr>
          <p:cNvPr id="38918" name="TextBox 6">
            <a:extLst>
              <a:ext uri="{FF2B5EF4-FFF2-40B4-BE49-F238E27FC236}">
                <a16:creationId xmlns:a16="http://schemas.microsoft.com/office/drawing/2014/main" id="{2CA0AF45-6FAA-7F6D-DEFD-1E110FED9C30}"/>
              </a:ext>
            </a:extLst>
          </p:cNvPr>
          <p:cNvSpPr txBox="1">
            <a:spLocks noChangeArrowheads="1"/>
          </p:cNvSpPr>
          <p:nvPr/>
        </p:nvSpPr>
        <p:spPr bwMode="auto">
          <a:xfrm>
            <a:off x="198438" y="871538"/>
            <a:ext cx="5080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800">
                <a:solidFill>
                  <a:srgbClr val="000000"/>
                </a:solidFill>
                <a:latin typeface="Calibri" panose="020F0502020204030204" pitchFamily="34" charset="0"/>
                <a:cs typeface="Calibri" panose="020F0502020204030204" pitchFamily="34" charset="0"/>
              </a:rPr>
              <a:t>The Authority in Digital Twin™ . A global ecosystem comprising industry, government, and academia. </a:t>
            </a:r>
          </a:p>
        </p:txBody>
      </p:sp>
      <p:sp>
        <p:nvSpPr>
          <p:cNvPr id="2" name="Title 1">
            <a:extLst>
              <a:ext uri="{FF2B5EF4-FFF2-40B4-BE49-F238E27FC236}">
                <a16:creationId xmlns:a16="http://schemas.microsoft.com/office/drawing/2014/main" id="{87FC2864-34A6-60F9-93CD-6FAA21C71786}"/>
              </a:ext>
            </a:extLst>
          </p:cNvPr>
          <p:cNvSpPr>
            <a:spLocks noGrp="1"/>
          </p:cNvSpPr>
          <p:nvPr>
            <p:ph type="title"/>
          </p:nvPr>
        </p:nvSpPr>
        <p:spPr>
          <a:xfrm>
            <a:off x="3270250" y="92075"/>
            <a:ext cx="4837113" cy="501650"/>
          </a:xfrm>
        </p:spPr>
        <p:txBody>
          <a:bodyPr rtlCol="0">
            <a:noAutofit/>
          </a:bodyPr>
          <a:lstStyle/>
          <a:p>
            <a:pPr eaLnBrk="1" fontAlgn="auto" hangingPunct="1">
              <a:spcAft>
                <a:spcPts val="0"/>
              </a:spcAft>
              <a:defRPr/>
            </a:pPr>
            <a:r>
              <a:rPr lang="en-US" sz="2550" dirty="0"/>
              <a:t>DIGITAL TWIN CONSORTIUM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49A4415-B3A4-82CD-F27A-FC3FE70380F6}"/>
              </a:ext>
            </a:extLst>
          </p:cNvPr>
          <p:cNvSpPr>
            <a:spLocks noGrp="1" noChangeArrowheads="1"/>
          </p:cNvSpPr>
          <p:nvPr>
            <p:ph type="title"/>
          </p:nvPr>
        </p:nvSpPr>
        <p:spPr>
          <a:xfrm>
            <a:off x="623888" y="1282700"/>
            <a:ext cx="7886700" cy="2139950"/>
          </a:xfrm>
        </p:spPr>
        <p:txBody>
          <a:bodyPr/>
          <a:lstStyle/>
          <a:p>
            <a:pPr eaLnBrk="1" hangingPunct="1"/>
            <a:r>
              <a:rPr lang="en-US" altLang="en-US">
                <a:latin typeface="Calibri" panose="020F0502020204030204" pitchFamily="34" charset="0"/>
                <a:cs typeface="Calibri" panose="020F0502020204030204" pitchFamily="34" charset="0"/>
              </a:rPr>
              <a:t>III.	DEFINITION OF THE DIGITAL TWIN</a:t>
            </a:r>
          </a:p>
        </p:txBody>
      </p:sp>
      <p:sp>
        <p:nvSpPr>
          <p:cNvPr id="40963" name="Text Placeholder 2">
            <a:extLst>
              <a:ext uri="{FF2B5EF4-FFF2-40B4-BE49-F238E27FC236}">
                <a16:creationId xmlns:a16="http://schemas.microsoft.com/office/drawing/2014/main" id="{9D04AF0A-937B-0CE3-7168-947EBFDB467B}"/>
              </a:ext>
            </a:extLst>
          </p:cNvPr>
          <p:cNvSpPr>
            <a:spLocks noGrp="1" noChangeArrowheads="1"/>
          </p:cNvSpPr>
          <p:nvPr>
            <p:ph type="body" idx="1"/>
          </p:nvPr>
        </p:nvSpPr>
        <p:spPr>
          <a:xfrm>
            <a:off x="623888" y="3441700"/>
            <a:ext cx="7886700" cy="1125538"/>
          </a:xfrm>
        </p:spPr>
        <p:txBody>
          <a:bodyPr/>
          <a:lstStyle/>
          <a:p>
            <a:pPr eaLnBrk="1" hangingPunct="1">
              <a:buFont typeface="LucidaGrande"/>
              <a:buNone/>
            </a:pPr>
            <a:endParaRPr lang="en-US" altLang="en-US"/>
          </a:p>
        </p:txBody>
      </p:sp>
      <p:sp>
        <p:nvSpPr>
          <p:cNvPr id="40964" name="Slide Number Placeholder 3">
            <a:extLst>
              <a:ext uri="{FF2B5EF4-FFF2-40B4-BE49-F238E27FC236}">
                <a16:creationId xmlns:a16="http://schemas.microsoft.com/office/drawing/2014/main" id="{FB7D8B3D-8EB4-19F2-5709-FBDA583571CF}"/>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3047753-6394-45CB-9B5C-BB25284FA5B9}" type="slidenum">
              <a:rPr lang="en-US" altLang="en-US" sz="1800">
                <a:solidFill>
                  <a:srgbClr val="0066A1"/>
                </a:solidFill>
                <a:latin typeface="Calibri" panose="020F0502020204030204" pitchFamily="34" charset="0"/>
              </a:rPr>
              <a:pPr eaLnBrk="1" hangingPunct="1"/>
              <a:t>12</a:t>
            </a:fld>
            <a:endParaRPr lang="en-US" altLang="en-US" sz="1800">
              <a:solidFill>
                <a:srgbClr val="0066A1"/>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A663-90F9-9FB6-0D63-2D32F0F9992A}"/>
              </a:ext>
            </a:extLst>
          </p:cNvPr>
          <p:cNvSpPr>
            <a:spLocks noGrp="1"/>
          </p:cNvSpPr>
          <p:nvPr>
            <p:ph type="title"/>
          </p:nvPr>
        </p:nvSpPr>
        <p:spPr>
          <a:xfrm>
            <a:off x="2165350" y="20638"/>
            <a:ext cx="7886700" cy="414337"/>
          </a:xfrm>
        </p:spPr>
        <p:txBody>
          <a:bodyPr rtlCol="0">
            <a:noAutofit/>
          </a:bodyPr>
          <a:lstStyle/>
          <a:p>
            <a:pPr eaLnBrk="1" fontAlgn="auto" hangingPunct="1">
              <a:spcAft>
                <a:spcPts val="0"/>
              </a:spcAft>
              <a:defRPr/>
            </a:pPr>
            <a:r>
              <a:rPr lang="en-US" sz="2550" dirty="0"/>
              <a:t>Digital Twin</a:t>
            </a:r>
          </a:p>
        </p:txBody>
      </p:sp>
      <p:sp>
        <p:nvSpPr>
          <p:cNvPr id="3" name="Content Placeholder 2">
            <a:extLst>
              <a:ext uri="{FF2B5EF4-FFF2-40B4-BE49-F238E27FC236}">
                <a16:creationId xmlns:a16="http://schemas.microsoft.com/office/drawing/2014/main" id="{8B4788A9-DC14-A2CB-4D13-E479AB009AAE}"/>
              </a:ext>
            </a:extLst>
          </p:cNvPr>
          <p:cNvSpPr>
            <a:spLocks noGrp="1"/>
          </p:cNvSpPr>
          <p:nvPr>
            <p:ph idx="1"/>
          </p:nvPr>
        </p:nvSpPr>
        <p:spPr>
          <a:xfrm>
            <a:off x="12700" y="773113"/>
            <a:ext cx="9131300" cy="584200"/>
          </a:xfrm>
        </p:spPr>
        <p:txBody>
          <a:bodyPr rtlCol="0">
            <a:normAutofit fontScale="92500" lnSpcReduction="10000"/>
          </a:bodyPr>
          <a:lstStyle/>
          <a:p>
            <a:pPr eaLnBrk="1" fontAlgn="auto" hangingPunct="1">
              <a:spcAft>
                <a:spcPts val="0"/>
              </a:spcAft>
              <a:buFont typeface="LucidaGrande" charset="0"/>
              <a:buChar char="▸"/>
              <a:defRPr/>
            </a:pPr>
            <a:r>
              <a:rPr lang="en-US" dirty="0">
                <a:cs typeface="Arial" panose="020B0604020202020204" pitchFamily="34" charset="0"/>
              </a:rPr>
              <a:t>The Digital Twin is a virtual mill, a dynamic model that contains the process, mechanical and electrical/control design information in one place.</a:t>
            </a:r>
          </a:p>
        </p:txBody>
      </p:sp>
      <p:sp>
        <p:nvSpPr>
          <p:cNvPr id="15365" name="Content Placeholder 2">
            <a:extLst>
              <a:ext uri="{FF2B5EF4-FFF2-40B4-BE49-F238E27FC236}">
                <a16:creationId xmlns:a16="http://schemas.microsoft.com/office/drawing/2014/main" id="{BADD7103-CF79-202F-271F-6F8B0115839C}"/>
              </a:ext>
            </a:extLst>
          </p:cNvPr>
          <p:cNvSpPr txBox="1">
            <a:spLocks noChangeArrowheads="1"/>
          </p:cNvSpPr>
          <p:nvPr/>
        </p:nvSpPr>
        <p:spPr bwMode="auto">
          <a:xfrm>
            <a:off x="0" y="1744663"/>
            <a:ext cx="914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Utilizing an advanced control loop system for optimized operation of various area, difficulties of traditional PID control are overcome by similar utilization of a model predictive controller.</a:t>
            </a:r>
          </a:p>
        </p:txBody>
      </p:sp>
      <p:sp>
        <p:nvSpPr>
          <p:cNvPr id="6" name="Content Placeholder 2">
            <a:extLst>
              <a:ext uri="{FF2B5EF4-FFF2-40B4-BE49-F238E27FC236}">
                <a16:creationId xmlns:a16="http://schemas.microsoft.com/office/drawing/2014/main" id="{94F3328E-82E6-01ED-AE7D-AE7BE643586D}"/>
              </a:ext>
            </a:extLst>
          </p:cNvPr>
          <p:cNvSpPr txBox="1">
            <a:spLocks noChangeArrowheads="1"/>
          </p:cNvSpPr>
          <p:nvPr/>
        </p:nvSpPr>
        <p:spPr bwMode="auto">
          <a:xfrm>
            <a:off x="12700" y="1406525"/>
            <a:ext cx="9144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Utilizing a dynamic model of the process, design deficiencies can be corrected.</a:t>
            </a:r>
          </a:p>
        </p:txBody>
      </p:sp>
      <p:sp>
        <p:nvSpPr>
          <p:cNvPr id="8" name="Content Placeholder 2">
            <a:extLst>
              <a:ext uri="{FF2B5EF4-FFF2-40B4-BE49-F238E27FC236}">
                <a16:creationId xmlns:a16="http://schemas.microsoft.com/office/drawing/2014/main" id="{63CCEFA0-DFA7-20CA-D62C-851FFC4400DF}"/>
              </a:ext>
            </a:extLst>
          </p:cNvPr>
          <p:cNvSpPr txBox="1">
            <a:spLocks noChangeArrowheads="1"/>
          </p:cNvSpPr>
          <p:nvPr/>
        </p:nvSpPr>
        <p:spPr bwMode="auto">
          <a:xfrm>
            <a:off x="0" y="26035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First, the ability to create and embed knowledge into precompiled objects that represent common equipment</a:t>
            </a:r>
          </a:p>
        </p:txBody>
      </p:sp>
      <p:sp>
        <p:nvSpPr>
          <p:cNvPr id="9" name="Content Placeholder 2">
            <a:extLst>
              <a:ext uri="{FF2B5EF4-FFF2-40B4-BE49-F238E27FC236}">
                <a16:creationId xmlns:a16="http://schemas.microsoft.com/office/drawing/2014/main" id="{C506B768-2665-8D40-0BE5-C21A20A29624}"/>
              </a:ext>
            </a:extLst>
          </p:cNvPr>
          <p:cNvSpPr txBox="1">
            <a:spLocks noChangeArrowheads="1"/>
          </p:cNvSpPr>
          <p:nvPr/>
        </p:nvSpPr>
        <p:spPr bwMode="auto">
          <a:xfrm>
            <a:off x="0" y="3236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Second, to have design decisions communicated to all engineering disciplines through a </a:t>
            </a:r>
            <a:r>
              <a:rPr lang="en-US" altLang="en-US" sz="1800" b="1">
                <a:solidFill>
                  <a:schemeClr val="tx1"/>
                </a:solidFill>
                <a:cs typeface="Arial" panose="020B0604020202020204" pitchFamily="34" charset="0"/>
              </a:rPr>
              <a:t>database</a:t>
            </a:r>
          </a:p>
        </p:txBody>
      </p:sp>
      <p:sp>
        <p:nvSpPr>
          <p:cNvPr id="10" name="Content Placeholder 2">
            <a:extLst>
              <a:ext uri="{FF2B5EF4-FFF2-40B4-BE49-F238E27FC236}">
                <a16:creationId xmlns:a16="http://schemas.microsoft.com/office/drawing/2014/main" id="{AF9DB88B-2B4E-397B-A3DD-B4CF4BEEE948}"/>
              </a:ext>
            </a:extLst>
          </p:cNvPr>
          <p:cNvSpPr txBox="1">
            <a:spLocks noChangeArrowheads="1"/>
          </p:cNvSpPr>
          <p:nvPr/>
        </p:nvSpPr>
        <p:spPr bwMode="auto">
          <a:xfrm>
            <a:off x="0" y="3871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Third, the ability to communicate via OPC (OLE for Process Control) to any control system.</a:t>
            </a:r>
          </a:p>
        </p:txBody>
      </p:sp>
      <p:sp>
        <p:nvSpPr>
          <p:cNvPr id="11" name="Content Placeholder 2">
            <a:extLst>
              <a:ext uri="{FF2B5EF4-FFF2-40B4-BE49-F238E27FC236}">
                <a16:creationId xmlns:a16="http://schemas.microsoft.com/office/drawing/2014/main" id="{FD4B4843-4C2D-3FB5-94A8-CDBC8845D8A1}"/>
              </a:ext>
            </a:extLst>
          </p:cNvPr>
          <p:cNvSpPr txBox="1">
            <a:spLocks noChangeArrowheads="1"/>
          </p:cNvSpPr>
          <p:nvPr/>
        </p:nvSpPr>
        <p:spPr bwMode="auto">
          <a:xfrm>
            <a:off x="0" y="4505325"/>
            <a:ext cx="9144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The virtual mill has now changed how the process is designed</a:t>
            </a:r>
          </a:p>
        </p:txBody>
      </p:sp>
      <p:sp>
        <p:nvSpPr>
          <p:cNvPr id="43018" name="Slide Number Placeholder 3">
            <a:extLst>
              <a:ext uri="{FF2B5EF4-FFF2-40B4-BE49-F238E27FC236}">
                <a16:creationId xmlns:a16="http://schemas.microsoft.com/office/drawing/2014/main" id="{9BC234F4-7A4A-2715-B7B6-F8D129D9888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BB1D319-B6C7-4448-9646-AB6323C9FCF9}" type="slidenum">
              <a:rPr lang="en-US" altLang="en-US" sz="1800">
                <a:solidFill>
                  <a:srgbClr val="0066A1"/>
                </a:solidFill>
                <a:latin typeface="Calibri" panose="020F0502020204030204" pitchFamily="34" charset="0"/>
              </a:rPr>
              <a:pPr eaLnBrk="1" hangingPunct="1"/>
              <a:t>13</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365" grpId="0"/>
      <p:bldP spid="6"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A671-B900-D07D-BE23-04A3085FBB3D}"/>
              </a:ext>
            </a:extLst>
          </p:cNvPr>
          <p:cNvSpPr>
            <a:spLocks noGrp="1"/>
          </p:cNvSpPr>
          <p:nvPr>
            <p:ph type="title"/>
          </p:nvPr>
        </p:nvSpPr>
        <p:spPr/>
        <p:txBody>
          <a:bodyPr rtlCol="0">
            <a:noAutofit/>
          </a:bodyPr>
          <a:lstStyle/>
          <a:p>
            <a:pPr eaLnBrk="1" fontAlgn="auto" hangingPunct="1">
              <a:spcAft>
                <a:spcPts val="0"/>
              </a:spcAft>
              <a:defRPr/>
            </a:pPr>
            <a:r>
              <a:rPr lang="en-US" sz="2550" dirty="0"/>
              <a:t>Model Predictive Control (MPC)</a:t>
            </a:r>
          </a:p>
        </p:txBody>
      </p:sp>
      <p:sp>
        <p:nvSpPr>
          <p:cNvPr id="3" name="Content Placeholder 2">
            <a:extLst>
              <a:ext uri="{FF2B5EF4-FFF2-40B4-BE49-F238E27FC236}">
                <a16:creationId xmlns:a16="http://schemas.microsoft.com/office/drawing/2014/main" id="{F8F0BAD2-DC8E-9AE9-90CA-1C085548FC66}"/>
              </a:ext>
            </a:extLst>
          </p:cNvPr>
          <p:cNvSpPr>
            <a:spLocks noGrp="1" noChangeArrowheads="1"/>
          </p:cNvSpPr>
          <p:nvPr>
            <p:ph idx="1"/>
          </p:nvPr>
        </p:nvSpPr>
        <p:spPr>
          <a:xfrm>
            <a:off x="628650" y="1071563"/>
            <a:ext cx="7886700" cy="561975"/>
          </a:xfrm>
        </p:spPr>
        <p:txBody>
          <a:bodyPr rtlCol="0">
            <a:normAutofit fontScale="92500" lnSpcReduction="10000"/>
          </a:bodyPr>
          <a:lstStyle/>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provides an additional tool to improve the control of critical processes where PID or rule based expert control is not well suited to the application. </a:t>
            </a:r>
            <a:endParaRPr lang="en-US" altLang="en-US" dirty="0">
              <a:ea typeface="Calibri" panose="020F0502020204030204" pitchFamily="34" charset="0"/>
              <a:cs typeface="Arial" panose="020B0604020202020204" pitchFamily="34" charset="0"/>
            </a:endParaRPr>
          </a:p>
        </p:txBody>
      </p:sp>
      <p:sp>
        <p:nvSpPr>
          <p:cNvPr id="45060" name="Content Placeholder 2">
            <a:extLst>
              <a:ext uri="{FF2B5EF4-FFF2-40B4-BE49-F238E27FC236}">
                <a16:creationId xmlns:a16="http://schemas.microsoft.com/office/drawing/2014/main" id="{98170492-B035-3D97-48AA-982785D303E3}"/>
              </a:ext>
            </a:extLst>
          </p:cNvPr>
          <p:cNvSpPr txBox="1">
            <a:spLocks noChangeArrowheads="1"/>
          </p:cNvSpPr>
          <p:nvPr/>
        </p:nvSpPr>
        <p:spPr bwMode="auto">
          <a:xfrm>
            <a:off x="628650" y="1549400"/>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45061" name="Content Placeholder 2">
            <a:extLst>
              <a:ext uri="{FF2B5EF4-FFF2-40B4-BE49-F238E27FC236}">
                <a16:creationId xmlns:a16="http://schemas.microsoft.com/office/drawing/2014/main" id="{12C9E914-0EA5-68A4-3B41-0729E4920F9D}"/>
              </a:ext>
            </a:extLst>
          </p:cNvPr>
          <p:cNvSpPr txBox="1">
            <a:spLocks noChangeArrowheads="1"/>
          </p:cNvSpPr>
          <p:nvPr/>
        </p:nvSpPr>
        <p:spPr bwMode="auto">
          <a:xfrm>
            <a:off x="628650" y="2286000"/>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46EE7C8E-4680-CD00-E77C-06534C24FD63}"/>
              </a:ext>
            </a:extLst>
          </p:cNvPr>
          <p:cNvSpPr txBox="1">
            <a:spLocks noChangeArrowheads="1"/>
          </p:cNvSpPr>
          <p:nvPr/>
        </p:nvSpPr>
        <p:spPr bwMode="auto">
          <a:xfrm>
            <a:off x="628650" y="1720850"/>
            <a:ext cx="7886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is often able to reduce process variability beyond the best performance that could be obtained with PID or expert system control methods. </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9EF0BF0-CC95-8F8D-8AF3-F41950077808}"/>
              </a:ext>
            </a:extLst>
          </p:cNvPr>
          <p:cNvSpPr txBox="1">
            <a:spLocks noChangeArrowheads="1"/>
          </p:cNvSpPr>
          <p:nvPr/>
        </p:nvSpPr>
        <p:spPr bwMode="auto">
          <a:xfrm>
            <a:off x="628650" y="2362200"/>
            <a:ext cx="7886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can manage applications where there are delays in the process response to actuator changes or multiple interactions between process variables.</a:t>
            </a:r>
          </a:p>
        </p:txBody>
      </p:sp>
      <p:sp>
        <p:nvSpPr>
          <p:cNvPr id="10" name="Content Placeholder 2">
            <a:extLst>
              <a:ext uri="{FF2B5EF4-FFF2-40B4-BE49-F238E27FC236}">
                <a16:creationId xmlns:a16="http://schemas.microsoft.com/office/drawing/2014/main" id="{3AF24051-8A9F-5AB5-69E7-CAC676972955}"/>
              </a:ext>
            </a:extLst>
          </p:cNvPr>
          <p:cNvSpPr txBox="1">
            <a:spLocks noChangeArrowheads="1"/>
          </p:cNvSpPr>
          <p:nvPr/>
        </p:nvSpPr>
        <p:spPr bwMode="auto">
          <a:xfrm>
            <a:off x="628650" y="2933700"/>
            <a:ext cx="78867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can optimize the control of processes that exhibit an integrating-type response in combination with transport delays or variable interaction. </a:t>
            </a:r>
          </a:p>
        </p:txBody>
      </p:sp>
      <p:sp>
        <p:nvSpPr>
          <p:cNvPr id="11" name="Content Placeholder 2">
            <a:extLst>
              <a:ext uri="{FF2B5EF4-FFF2-40B4-BE49-F238E27FC236}">
                <a16:creationId xmlns:a16="http://schemas.microsoft.com/office/drawing/2014/main" id="{35C113AB-E5D4-7A14-A563-1D994AFB1C04}"/>
              </a:ext>
            </a:extLst>
          </p:cNvPr>
          <p:cNvSpPr txBox="1">
            <a:spLocks noChangeArrowheads="1"/>
          </p:cNvSpPr>
          <p:nvPr/>
        </p:nvSpPr>
        <p:spPr bwMode="auto">
          <a:xfrm>
            <a:off x="977900" y="3567113"/>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pPr>
            <a:r>
              <a:rPr lang="en-US" altLang="en-US" sz="1800">
                <a:solidFill>
                  <a:schemeClr val="tx1"/>
                </a:solidFill>
                <a:cs typeface="Arial" panose="020B0604020202020204" pitchFamily="34" charset="0"/>
              </a:rPr>
              <a:t>This type of response is particularly difficult to control.</a:t>
            </a:r>
          </a:p>
        </p:txBody>
      </p:sp>
      <p:sp>
        <p:nvSpPr>
          <p:cNvPr id="45066" name="Slide Number Placeholder 3">
            <a:extLst>
              <a:ext uri="{FF2B5EF4-FFF2-40B4-BE49-F238E27FC236}">
                <a16:creationId xmlns:a16="http://schemas.microsoft.com/office/drawing/2014/main" id="{BC036C0D-2B69-012B-2A87-042670B5666D}"/>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7F6C0A5-80C3-40B5-8B0E-D5642CABC529}" type="slidenum">
              <a:rPr lang="en-US" altLang="en-US" sz="1800">
                <a:solidFill>
                  <a:srgbClr val="0066A1"/>
                </a:solidFill>
                <a:latin typeface="Calibri" panose="020F0502020204030204" pitchFamily="34" charset="0"/>
              </a:rPr>
              <a:pPr eaLnBrk="1" hangingPunct="1"/>
              <a:t>14</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1DAD-B4B7-78F4-E656-59B79B6BDA3B}"/>
              </a:ext>
            </a:extLst>
          </p:cNvPr>
          <p:cNvSpPr>
            <a:spLocks noGrp="1"/>
          </p:cNvSpPr>
          <p:nvPr>
            <p:ph type="title"/>
          </p:nvPr>
        </p:nvSpPr>
        <p:spPr/>
        <p:txBody>
          <a:bodyPr rtlCol="0">
            <a:noAutofit/>
          </a:bodyPr>
          <a:lstStyle/>
          <a:p>
            <a:pPr eaLnBrk="1" fontAlgn="auto" hangingPunct="1">
              <a:spcAft>
                <a:spcPts val="0"/>
              </a:spcAft>
              <a:defRPr/>
            </a:pPr>
            <a:r>
              <a:rPr lang="en-US" sz="2550" dirty="0"/>
              <a:t>The Virtual mill</a:t>
            </a:r>
          </a:p>
        </p:txBody>
      </p:sp>
      <p:sp>
        <p:nvSpPr>
          <p:cNvPr id="3" name="Content Placeholder 2">
            <a:extLst>
              <a:ext uri="{FF2B5EF4-FFF2-40B4-BE49-F238E27FC236}">
                <a16:creationId xmlns:a16="http://schemas.microsoft.com/office/drawing/2014/main" id="{4351C523-82C7-1B44-6F37-2B42AE3028A7}"/>
              </a:ext>
            </a:extLst>
          </p:cNvPr>
          <p:cNvSpPr>
            <a:spLocks noGrp="1" noChangeArrowheads="1"/>
          </p:cNvSpPr>
          <p:nvPr>
            <p:ph idx="1"/>
          </p:nvPr>
        </p:nvSpPr>
        <p:spPr>
          <a:xfrm>
            <a:off x="628650" y="1071563"/>
            <a:ext cx="7886700" cy="561975"/>
          </a:xfrm>
        </p:spPr>
        <p:txBody>
          <a:bodyPr rtlCol="0">
            <a:normAutofit fontScale="92500" lnSpcReduction="10000"/>
          </a:bodyPr>
          <a:lstStyle/>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virtual mill concept unites the engineering disciplines and enables process and control designs to be tested prior to start-up.</a:t>
            </a:r>
            <a:endParaRPr lang="en-US" altLang="en-US" dirty="0">
              <a:ea typeface="Calibri" panose="020F0502020204030204" pitchFamily="34" charset="0"/>
              <a:cs typeface="Arial" panose="020B0604020202020204" pitchFamily="34" charset="0"/>
            </a:endParaRPr>
          </a:p>
        </p:txBody>
      </p:sp>
      <p:sp>
        <p:nvSpPr>
          <p:cNvPr id="47108" name="Content Placeholder 2">
            <a:extLst>
              <a:ext uri="{FF2B5EF4-FFF2-40B4-BE49-F238E27FC236}">
                <a16:creationId xmlns:a16="http://schemas.microsoft.com/office/drawing/2014/main" id="{04BD259D-A90F-3685-0E25-60E7C9C31397}"/>
              </a:ext>
            </a:extLst>
          </p:cNvPr>
          <p:cNvSpPr txBox="1">
            <a:spLocks noChangeArrowheads="1"/>
          </p:cNvSpPr>
          <p:nvPr/>
        </p:nvSpPr>
        <p:spPr bwMode="auto">
          <a:xfrm>
            <a:off x="628650" y="1549400"/>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47109" name="Content Placeholder 2">
            <a:extLst>
              <a:ext uri="{FF2B5EF4-FFF2-40B4-BE49-F238E27FC236}">
                <a16:creationId xmlns:a16="http://schemas.microsoft.com/office/drawing/2014/main" id="{5B3E0090-21B0-CC1F-122C-4E062083CA19}"/>
              </a:ext>
            </a:extLst>
          </p:cNvPr>
          <p:cNvSpPr txBox="1">
            <a:spLocks noChangeArrowheads="1"/>
          </p:cNvSpPr>
          <p:nvPr/>
        </p:nvSpPr>
        <p:spPr bwMode="auto">
          <a:xfrm>
            <a:off x="628650" y="2286000"/>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3A1AC430-995C-FDD4-F8FA-863043EE1C3B}"/>
              </a:ext>
            </a:extLst>
          </p:cNvPr>
          <p:cNvSpPr txBox="1">
            <a:spLocks noChangeArrowheads="1"/>
          </p:cNvSpPr>
          <p:nvPr/>
        </p:nvSpPr>
        <p:spPr bwMode="auto">
          <a:xfrm>
            <a:off x="628650" y="1720850"/>
            <a:ext cx="7886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Model Predictive Control has been shown to provide additional production and improved operability.</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1C9F6F12-0951-B51F-631F-995E33637031}"/>
              </a:ext>
            </a:extLst>
          </p:cNvPr>
          <p:cNvSpPr txBox="1">
            <a:spLocks noChangeArrowheads="1"/>
          </p:cNvSpPr>
          <p:nvPr/>
        </p:nvSpPr>
        <p:spPr bwMode="auto">
          <a:xfrm>
            <a:off x="628650" y="2362200"/>
            <a:ext cx="7886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 digital twin is an up-to-date representation, a model, of an actual physical asset in operation. </a:t>
            </a:r>
          </a:p>
        </p:txBody>
      </p:sp>
      <p:sp>
        <p:nvSpPr>
          <p:cNvPr id="10" name="Content Placeholder 2">
            <a:extLst>
              <a:ext uri="{FF2B5EF4-FFF2-40B4-BE49-F238E27FC236}">
                <a16:creationId xmlns:a16="http://schemas.microsoft.com/office/drawing/2014/main" id="{EB42A3A8-4C61-D158-DA0E-AE363A1466DB}"/>
              </a:ext>
            </a:extLst>
          </p:cNvPr>
          <p:cNvSpPr txBox="1">
            <a:spLocks noChangeArrowheads="1"/>
          </p:cNvSpPr>
          <p:nvPr/>
        </p:nvSpPr>
        <p:spPr bwMode="auto">
          <a:xfrm>
            <a:off x="628650" y="2933700"/>
            <a:ext cx="78867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It reflects the current asset condition and includes relevant historical data about the asset. </a:t>
            </a:r>
          </a:p>
        </p:txBody>
      </p:sp>
      <p:sp>
        <p:nvSpPr>
          <p:cNvPr id="11" name="Content Placeholder 2">
            <a:extLst>
              <a:ext uri="{FF2B5EF4-FFF2-40B4-BE49-F238E27FC236}">
                <a16:creationId xmlns:a16="http://schemas.microsoft.com/office/drawing/2014/main" id="{0EC1396C-8E92-83FB-A535-269BE63CEE2C}"/>
              </a:ext>
            </a:extLst>
          </p:cNvPr>
          <p:cNvSpPr txBox="1">
            <a:spLocks noChangeArrowheads="1"/>
          </p:cNvSpPr>
          <p:nvPr/>
        </p:nvSpPr>
        <p:spPr bwMode="auto">
          <a:xfrm>
            <a:off x="628650" y="3571875"/>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Digital twins can be used to evaluate the current condition of the asset, and more importantly, predict future behavior, refine the control, or optimize operation. </a:t>
            </a:r>
          </a:p>
        </p:txBody>
      </p:sp>
      <p:sp>
        <p:nvSpPr>
          <p:cNvPr id="47114" name="Slide Number Placeholder 3">
            <a:extLst>
              <a:ext uri="{FF2B5EF4-FFF2-40B4-BE49-F238E27FC236}">
                <a16:creationId xmlns:a16="http://schemas.microsoft.com/office/drawing/2014/main" id="{2C5B3B25-A68E-9D1B-85A7-B47EF806FA68}"/>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5807EB4-B93A-47F3-9262-315AD9933902}" type="slidenum">
              <a:rPr lang="en-US" altLang="en-US" sz="1800">
                <a:solidFill>
                  <a:srgbClr val="0066A1"/>
                </a:solidFill>
                <a:latin typeface="Calibri" panose="020F0502020204030204" pitchFamily="34" charset="0"/>
              </a:rPr>
              <a:pPr eaLnBrk="1" hangingPunct="1"/>
              <a:t>15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8AA3-694B-2FF2-50BD-A23B60831405}"/>
              </a:ext>
            </a:extLst>
          </p:cNvPr>
          <p:cNvSpPr>
            <a:spLocks noGrp="1"/>
          </p:cNvSpPr>
          <p:nvPr>
            <p:ph type="title"/>
          </p:nvPr>
        </p:nvSpPr>
        <p:spPr>
          <a:xfrm>
            <a:off x="1927225" y="233363"/>
            <a:ext cx="8355013" cy="501650"/>
          </a:xfrm>
        </p:spPr>
        <p:txBody>
          <a:bodyPr rtlCol="0">
            <a:noAutofit/>
          </a:bodyPr>
          <a:lstStyle/>
          <a:p>
            <a:pPr eaLnBrk="1" fontAlgn="auto" hangingPunct="1">
              <a:spcAft>
                <a:spcPts val="0"/>
              </a:spcAft>
              <a:defRPr/>
            </a:pPr>
            <a:r>
              <a:rPr lang="en-US" sz="2550" dirty="0"/>
              <a:t>A Digital Twin consists of several</a:t>
            </a:r>
            <a:br>
              <a:rPr lang="en-US" sz="2550" dirty="0"/>
            </a:br>
            <a:r>
              <a:rPr lang="en-US" sz="2550" dirty="0"/>
              <a:t>key elements and features:</a:t>
            </a:r>
          </a:p>
        </p:txBody>
      </p:sp>
      <p:sp>
        <p:nvSpPr>
          <p:cNvPr id="3" name="Content Placeholder 2">
            <a:extLst>
              <a:ext uri="{FF2B5EF4-FFF2-40B4-BE49-F238E27FC236}">
                <a16:creationId xmlns:a16="http://schemas.microsoft.com/office/drawing/2014/main" id="{D5F72E2B-59C2-6DB2-8B5E-6CAD4799E1AB}"/>
              </a:ext>
            </a:extLst>
          </p:cNvPr>
          <p:cNvSpPr>
            <a:spLocks noGrp="1" noChangeArrowheads="1"/>
          </p:cNvSpPr>
          <p:nvPr>
            <p:ph idx="1"/>
          </p:nvPr>
        </p:nvSpPr>
        <p:spPr>
          <a:xfrm>
            <a:off x="628650" y="1069975"/>
            <a:ext cx="7886700" cy="396875"/>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1.	A virtual, dynamic model of the process.</a:t>
            </a:r>
            <a:endParaRPr lang="en-US" altLang="en-US">
              <a:ea typeface="Calibri" panose="020F0502020204030204" pitchFamily="34" charset="0"/>
              <a:cs typeface="Arial" panose="020B0604020202020204" pitchFamily="34" charset="0"/>
            </a:endParaRPr>
          </a:p>
        </p:txBody>
      </p:sp>
      <p:sp>
        <p:nvSpPr>
          <p:cNvPr id="49156" name="Content Placeholder 2">
            <a:extLst>
              <a:ext uri="{FF2B5EF4-FFF2-40B4-BE49-F238E27FC236}">
                <a16:creationId xmlns:a16="http://schemas.microsoft.com/office/drawing/2014/main" id="{4F14194B-4253-89EF-7197-8FC465DBD9B7}"/>
              </a:ext>
            </a:extLst>
          </p:cNvPr>
          <p:cNvSpPr txBox="1">
            <a:spLocks noChangeArrowheads="1"/>
          </p:cNvSpPr>
          <p:nvPr/>
        </p:nvSpPr>
        <p:spPr bwMode="auto">
          <a:xfrm>
            <a:off x="628650" y="1228725"/>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49157" name="Content Placeholder 2">
            <a:extLst>
              <a:ext uri="{FF2B5EF4-FFF2-40B4-BE49-F238E27FC236}">
                <a16:creationId xmlns:a16="http://schemas.microsoft.com/office/drawing/2014/main" id="{A9505C92-0CAF-F230-8B91-4614F08D91D6}"/>
              </a:ext>
            </a:extLst>
          </p:cNvPr>
          <p:cNvSpPr txBox="1">
            <a:spLocks noChangeArrowheads="1"/>
          </p:cNvSpPr>
          <p:nvPr/>
        </p:nvSpPr>
        <p:spPr bwMode="auto">
          <a:xfrm>
            <a:off x="628650" y="2544763"/>
            <a:ext cx="78867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0A8384DE-E040-5805-4B01-FD9183D68B6F}"/>
              </a:ext>
            </a:extLst>
          </p:cNvPr>
          <p:cNvSpPr txBox="1">
            <a:spLocks noChangeArrowheads="1"/>
          </p:cNvSpPr>
          <p:nvPr/>
        </p:nvSpPr>
        <p:spPr bwMode="auto">
          <a:xfrm>
            <a:off x="628650" y="1517650"/>
            <a:ext cx="7886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2.	The model is initialized based on the original design and is updated during procurement (vendor data), construction (as‐builts), precommissioning, commissioning, start‐up, and operations to stay aligned with the physical asset.</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5493CCC-F62F-42A3-1DEF-5286E7755178}"/>
              </a:ext>
            </a:extLst>
          </p:cNvPr>
          <p:cNvSpPr txBox="1">
            <a:spLocks noChangeArrowheads="1"/>
          </p:cNvSpPr>
          <p:nvPr/>
        </p:nvSpPr>
        <p:spPr bwMode="auto">
          <a:xfrm>
            <a:off x="628650" y="2708275"/>
            <a:ext cx="78867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3.	The physical asset is instrumented with sensors which can capture its current operational state.</a:t>
            </a:r>
          </a:p>
        </p:txBody>
      </p:sp>
      <p:sp>
        <p:nvSpPr>
          <p:cNvPr id="10" name="Content Placeholder 2">
            <a:extLst>
              <a:ext uri="{FF2B5EF4-FFF2-40B4-BE49-F238E27FC236}">
                <a16:creationId xmlns:a16="http://schemas.microsoft.com/office/drawing/2014/main" id="{35A070EC-F50F-5E23-661C-2D8D9AE58BB4}"/>
              </a:ext>
            </a:extLst>
          </p:cNvPr>
          <p:cNvSpPr txBox="1">
            <a:spLocks noChangeArrowheads="1"/>
          </p:cNvSpPr>
          <p:nvPr/>
        </p:nvSpPr>
        <p:spPr bwMode="auto">
          <a:xfrm>
            <a:off x="628650" y="3367088"/>
            <a:ext cx="78867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 digital twin allows analysis of data and system monitoring in a way that dramatically improves operations, preventing downtime, reducing maintenance costs, and providing data that can be used to streamline operations throughout the lifecycle of the asset.”</a:t>
            </a:r>
          </a:p>
        </p:txBody>
      </p:sp>
      <p:sp>
        <p:nvSpPr>
          <p:cNvPr id="49161" name="Slide Number Placeholder 3">
            <a:extLst>
              <a:ext uri="{FF2B5EF4-FFF2-40B4-BE49-F238E27FC236}">
                <a16:creationId xmlns:a16="http://schemas.microsoft.com/office/drawing/2014/main" id="{A1D6F442-D373-3D09-4386-72889B34893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51F21F76-1A06-48E6-81C9-0651E6AF52CA}" type="slidenum">
              <a:rPr lang="en-US" altLang="en-US" sz="1800">
                <a:solidFill>
                  <a:srgbClr val="0066A1"/>
                </a:solidFill>
                <a:latin typeface="Calibri" panose="020F0502020204030204" pitchFamily="34" charset="0"/>
              </a:rPr>
              <a:pPr eaLnBrk="1" hangingPunct="1"/>
              <a:t>16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411D-F344-2246-66FB-2FACC4D1EAF2}"/>
              </a:ext>
            </a:extLst>
          </p:cNvPr>
          <p:cNvSpPr>
            <a:spLocks noGrp="1"/>
          </p:cNvSpPr>
          <p:nvPr>
            <p:ph type="title"/>
          </p:nvPr>
        </p:nvSpPr>
        <p:spPr>
          <a:xfrm>
            <a:off x="1898650" y="33338"/>
            <a:ext cx="8355013" cy="501650"/>
          </a:xfrm>
        </p:spPr>
        <p:txBody>
          <a:bodyPr rtlCol="0">
            <a:noAutofit/>
          </a:bodyPr>
          <a:lstStyle/>
          <a:p>
            <a:pPr eaLnBrk="1" fontAlgn="auto" hangingPunct="1">
              <a:spcAft>
                <a:spcPts val="0"/>
              </a:spcAft>
              <a:defRPr/>
            </a:pPr>
            <a:r>
              <a:rPr lang="en-US" sz="2550" dirty="0"/>
              <a:t>Digital Twins: summarized in three categories</a:t>
            </a:r>
          </a:p>
        </p:txBody>
      </p:sp>
      <p:sp>
        <p:nvSpPr>
          <p:cNvPr id="3" name="Content Placeholder 2">
            <a:extLst>
              <a:ext uri="{FF2B5EF4-FFF2-40B4-BE49-F238E27FC236}">
                <a16:creationId xmlns:a16="http://schemas.microsoft.com/office/drawing/2014/main" id="{3A1F74B2-881E-C463-8F6B-6D911D0F8742}"/>
              </a:ext>
            </a:extLst>
          </p:cNvPr>
          <p:cNvSpPr>
            <a:spLocks noGrp="1" noChangeArrowheads="1"/>
          </p:cNvSpPr>
          <p:nvPr>
            <p:ph idx="1"/>
          </p:nvPr>
        </p:nvSpPr>
        <p:spPr>
          <a:xfrm>
            <a:off x="12700" y="1254125"/>
            <a:ext cx="9131300" cy="1336675"/>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1.	</a:t>
            </a:r>
            <a:r>
              <a:rPr lang="en-US" altLang="en-US" b="1">
                <a:solidFill>
                  <a:srgbClr val="000000"/>
                </a:solidFill>
                <a:ea typeface="Calibri" panose="020F0502020204030204" pitchFamily="34" charset="0"/>
                <a:cs typeface="Arial" panose="020B0604020202020204" pitchFamily="34" charset="0"/>
              </a:rPr>
              <a:t>Steady-State models </a:t>
            </a:r>
            <a:r>
              <a:rPr lang="en-US" altLang="en-US">
                <a:solidFill>
                  <a:srgbClr val="000000"/>
                </a:solidFill>
                <a:ea typeface="Calibri" panose="020F0502020204030204" pitchFamily="34" charset="0"/>
                <a:cs typeface="Arial" panose="020B0604020202020204" pitchFamily="34" charset="0"/>
              </a:rPr>
              <a:t>are used for mill equipment sizing and process design. </a:t>
            </a:r>
            <a:r>
              <a:rPr lang="en-US" altLang="en-US" b="1">
                <a:solidFill>
                  <a:srgbClr val="000000"/>
                </a:solidFill>
                <a:ea typeface="Calibri" panose="020F0502020204030204" pitchFamily="34" charset="0"/>
                <a:cs typeface="Arial" panose="020B0604020202020204" pitchFamily="34" charset="0"/>
              </a:rPr>
              <a:t>Inputs</a:t>
            </a:r>
            <a:r>
              <a:rPr lang="en-US" altLang="en-US">
                <a:solidFill>
                  <a:srgbClr val="000000"/>
                </a:solidFill>
                <a:ea typeface="Calibri" panose="020F0502020204030204" pitchFamily="34" charset="0"/>
                <a:cs typeface="Arial" panose="020B0604020202020204" pitchFamily="34" charset="0"/>
              </a:rPr>
              <a:t> to these models are pressures, temperatures, flows, and compositions; and </a:t>
            </a:r>
            <a:r>
              <a:rPr lang="en-US" altLang="en-US" b="1">
                <a:solidFill>
                  <a:srgbClr val="000000"/>
                </a:solidFill>
                <a:ea typeface="Calibri" panose="020F0502020204030204" pitchFamily="34" charset="0"/>
                <a:cs typeface="Arial" panose="020B0604020202020204" pitchFamily="34" charset="0"/>
              </a:rPr>
              <a:t>outputs</a:t>
            </a:r>
            <a:r>
              <a:rPr lang="en-US" altLang="en-US">
                <a:solidFill>
                  <a:srgbClr val="000000"/>
                </a:solidFill>
                <a:ea typeface="Calibri" panose="020F0502020204030204" pitchFamily="34" charset="0"/>
                <a:cs typeface="Arial" panose="020B0604020202020204" pitchFamily="34" charset="0"/>
              </a:rPr>
              <a:t> are equipment sizing and process optimizations. These models can be very complex (or </a:t>
            </a:r>
            <a:r>
              <a:rPr lang="en-US" altLang="en-US" b="1">
                <a:solidFill>
                  <a:srgbClr val="000000"/>
                </a:solidFill>
                <a:ea typeface="Calibri" panose="020F0502020204030204" pitchFamily="34" charset="0"/>
                <a:cs typeface="Arial" panose="020B0604020202020204" pitchFamily="34" charset="0"/>
              </a:rPr>
              <a:t>high fidelity</a:t>
            </a:r>
            <a:r>
              <a:rPr lang="en-US" altLang="en-US">
                <a:solidFill>
                  <a:srgbClr val="000000"/>
                </a:solidFill>
                <a:ea typeface="Calibri" panose="020F0502020204030204" pitchFamily="34" charset="0"/>
                <a:cs typeface="Arial" panose="020B0604020202020204" pitchFamily="34" charset="0"/>
              </a:rPr>
              <a:t>), but a steady-state model </a:t>
            </a:r>
            <a:r>
              <a:rPr lang="en-US" altLang="en-US" b="1">
                <a:solidFill>
                  <a:srgbClr val="000000"/>
                </a:solidFill>
                <a:ea typeface="Calibri" panose="020F0502020204030204" pitchFamily="34" charset="0"/>
                <a:cs typeface="Arial" panose="020B0604020202020204" pitchFamily="34" charset="0"/>
              </a:rPr>
              <a:t>does not simulate transitions </a:t>
            </a:r>
            <a:r>
              <a:rPr lang="en-US" altLang="en-US">
                <a:solidFill>
                  <a:srgbClr val="000000"/>
                </a:solidFill>
                <a:ea typeface="Calibri" panose="020F0502020204030204" pitchFamily="34" charset="0"/>
                <a:cs typeface="Arial" panose="020B0604020202020204" pitchFamily="34" charset="0"/>
              </a:rPr>
              <a:t>between process states including time delays, deadtimes, or mass holdups. </a:t>
            </a:r>
            <a:endParaRPr lang="en-US" altLang="en-US">
              <a:ea typeface="Calibri" panose="020F0502020204030204" pitchFamily="34" charset="0"/>
              <a:cs typeface="Arial" panose="020B0604020202020204" pitchFamily="34" charset="0"/>
            </a:endParaRPr>
          </a:p>
        </p:txBody>
      </p:sp>
      <p:sp>
        <p:nvSpPr>
          <p:cNvPr id="51204" name="Content Placeholder 2">
            <a:extLst>
              <a:ext uri="{FF2B5EF4-FFF2-40B4-BE49-F238E27FC236}">
                <a16:creationId xmlns:a16="http://schemas.microsoft.com/office/drawing/2014/main" id="{35AF70E1-B79F-C5BA-894B-C87C4A3E8862}"/>
              </a:ext>
            </a:extLst>
          </p:cNvPr>
          <p:cNvSpPr txBox="1">
            <a:spLocks noChangeArrowheads="1"/>
          </p:cNvSpPr>
          <p:nvPr/>
        </p:nvSpPr>
        <p:spPr bwMode="auto">
          <a:xfrm>
            <a:off x="542925" y="2544763"/>
            <a:ext cx="80486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DF4D1DE2-4D28-AE0E-1A1C-2BC7C4C3ABA9}"/>
              </a:ext>
            </a:extLst>
          </p:cNvPr>
          <p:cNvSpPr txBox="1">
            <a:spLocks noChangeArrowheads="1"/>
          </p:cNvSpPr>
          <p:nvPr/>
        </p:nvSpPr>
        <p:spPr bwMode="auto">
          <a:xfrm>
            <a:off x="12700" y="2724150"/>
            <a:ext cx="91313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2.	</a:t>
            </a:r>
            <a:r>
              <a:rPr lang="en-US" altLang="en-US" sz="1800" b="1">
                <a:solidFill>
                  <a:srgbClr val="000000"/>
                </a:solidFill>
                <a:ea typeface="Calibri" panose="020F0502020204030204" pitchFamily="34" charset="0"/>
                <a:cs typeface="Arial" panose="020B0604020202020204" pitchFamily="34" charset="0"/>
              </a:rPr>
              <a:t>Dynamic models</a:t>
            </a:r>
            <a:r>
              <a:rPr lang="en-US" altLang="en-US" sz="1800">
                <a:solidFill>
                  <a:srgbClr val="000000"/>
                </a:solidFill>
                <a:ea typeface="Calibri" panose="020F0502020204030204" pitchFamily="34" charset="0"/>
                <a:cs typeface="Arial" panose="020B0604020202020204" pitchFamily="34" charset="0"/>
              </a:rPr>
              <a:t> use equipment sizes and specifications for </a:t>
            </a:r>
            <a:r>
              <a:rPr lang="en-US" altLang="en-US" sz="1800" b="1">
                <a:solidFill>
                  <a:srgbClr val="000000"/>
                </a:solidFill>
                <a:ea typeface="Calibri" panose="020F0502020204030204" pitchFamily="34" charset="0"/>
                <a:cs typeface="Arial" panose="020B0604020202020204" pitchFamily="34" charset="0"/>
              </a:rPr>
              <a:t>inputs</a:t>
            </a:r>
            <a:r>
              <a:rPr lang="en-US" altLang="en-US" sz="1800">
                <a:solidFill>
                  <a:srgbClr val="000000"/>
                </a:solidFill>
                <a:ea typeface="Calibri" panose="020F0502020204030204" pitchFamily="34" charset="0"/>
                <a:cs typeface="Arial" panose="020B0604020202020204" pitchFamily="34" charset="0"/>
              </a:rPr>
              <a:t> with outputs of pressures, temperatures, levels, flows, and compositions. They are </a:t>
            </a:r>
            <a:r>
              <a:rPr lang="en-US" altLang="en-US" sz="1800" b="1">
                <a:solidFill>
                  <a:srgbClr val="000000"/>
                </a:solidFill>
                <a:ea typeface="Calibri" panose="020F0502020204030204" pitchFamily="34" charset="0"/>
                <a:cs typeface="Arial" panose="020B0604020202020204" pitchFamily="34" charset="0"/>
              </a:rPr>
              <a:t>time based</a:t>
            </a:r>
            <a:r>
              <a:rPr lang="en-US" altLang="en-US" sz="1800">
                <a:solidFill>
                  <a:srgbClr val="000000"/>
                </a:solidFill>
                <a:ea typeface="Calibri" panose="020F0502020204030204" pitchFamily="34" charset="0"/>
                <a:cs typeface="Arial" panose="020B0604020202020204" pitchFamily="34" charset="0"/>
              </a:rPr>
              <a:t> and resolve transitions between process states. </a:t>
            </a:r>
            <a:r>
              <a:rPr lang="en-US" altLang="en-US" sz="1800" b="1">
                <a:solidFill>
                  <a:srgbClr val="000000"/>
                </a:solidFill>
                <a:ea typeface="Calibri" panose="020F0502020204030204" pitchFamily="34" charset="0"/>
                <a:cs typeface="Arial" panose="020B0604020202020204" pitchFamily="34" charset="0"/>
              </a:rPr>
              <a:t>Outputs</a:t>
            </a:r>
            <a:r>
              <a:rPr lang="en-US" altLang="en-US" sz="1800">
                <a:solidFill>
                  <a:srgbClr val="000000"/>
                </a:solidFill>
                <a:ea typeface="Calibri" panose="020F0502020204030204" pitchFamily="34" charset="0"/>
                <a:cs typeface="Arial" panose="020B0604020202020204" pitchFamily="34" charset="0"/>
              </a:rPr>
              <a:t> to the model are affected by the </a:t>
            </a:r>
            <a:r>
              <a:rPr lang="en-US" altLang="en-US" sz="1800" b="1">
                <a:solidFill>
                  <a:srgbClr val="000000"/>
                </a:solidFill>
                <a:ea typeface="Calibri" panose="020F0502020204030204" pitchFamily="34" charset="0"/>
                <a:cs typeface="Arial" panose="020B0604020202020204" pitchFamily="34" charset="0"/>
              </a:rPr>
              <a:t>inputs</a:t>
            </a:r>
            <a:r>
              <a:rPr lang="en-US" altLang="en-US" sz="1800">
                <a:solidFill>
                  <a:srgbClr val="000000"/>
                </a:solidFill>
                <a:ea typeface="Calibri" panose="020F0502020204030204" pitchFamily="34" charset="0"/>
                <a:cs typeface="Arial" panose="020B0604020202020204" pitchFamily="34" charset="0"/>
              </a:rPr>
              <a:t> along with the time delays and deadtimes of the model. Holdups and mass are calculated with the result of a dynamic material, energy, and momentum balance. </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12C6747B-AD50-E02F-3D05-282CAB587AC1}"/>
              </a:ext>
            </a:extLst>
          </p:cNvPr>
          <p:cNvSpPr txBox="1">
            <a:spLocks noChangeArrowheads="1"/>
          </p:cNvSpPr>
          <p:nvPr/>
        </p:nvSpPr>
        <p:spPr bwMode="auto">
          <a:xfrm>
            <a:off x="12700" y="4065588"/>
            <a:ext cx="91313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3.	</a:t>
            </a:r>
            <a:r>
              <a:rPr lang="en-US" altLang="en-US" sz="1800" b="1">
                <a:solidFill>
                  <a:schemeClr val="tx1"/>
                </a:solidFill>
                <a:cs typeface="Arial" panose="020B0604020202020204" pitchFamily="34" charset="0"/>
              </a:rPr>
              <a:t>Real-time models</a:t>
            </a:r>
            <a:r>
              <a:rPr lang="en-US" altLang="en-US" sz="1800">
                <a:solidFill>
                  <a:schemeClr val="tx1"/>
                </a:solidFill>
                <a:cs typeface="Arial" panose="020B0604020202020204" pitchFamily="34" charset="0"/>
              </a:rPr>
              <a:t> are a </a:t>
            </a:r>
            <a:r>
              <a:rPr lang="en-US" altLang="en-US" sz="1800" b="1">
                <a:solidFill>
                  <a:schemeClr val="tx1"/>
                </a:solidFill>
                <a:cs typeface="Arial" panose="020B0604020202020204" pitchFamily="34" charset="0"/>
              </a:rPr>
              <a:t>sub-set of dynamic process models</a:t>
            </a:r>
            <a:r>
              <a:rPr lang="en-US" altLang="en-US" sz="1800">
                <a:solidFill>
                  <a:schemeClr val="tx1"/>
                </a:solidFill>
                <a:cs typeface="Arial" panose="020B0604020202020204" pitchFamily="34" charset="0"/>
              </a:rPr>
              <a:t>. A real-time model </a:t>
            </a:r>
            <a:r>
              <a:rPr lang="en-US" altLang="en-US" sz="1800" b="1">
                <a:solidFill>
                  <a:schemeClr val="tx1"/>
                </a:solidFill>
                <a:cs typeface="Arial" panose="020B0604020202020204" pitchFamily="34" charset="0"/>
              </a:rPr>
              <a:t>must converge </a:t>
            </a:r>
            <a:r>
              <a:rPr lang="en-US" altLang="en-US" sz="1800">
                <a:solidFill>
                  <a:schemeClr val="tx1"/>
                </a:solidFill>
                <a:cs typeface="Arial" panose="020B0604020202020204" pitchFamily="34" charset="0"/>
              </a:rPr>
              <a:t>or resolve at a fast enough cycle to allow updates to the control loops and operator console identical to the real mill.</a:t>
            </a:r>
          </a:p>
        </p:txBody>
      </p:sp>
      <p:sp>
        <p:nvSpPr>
          <p:cNvPr id="10" name="Content Placeholder 2">
            <a:extLst>
              <a:ext uri="{FF2B5EF4-FFF2-40B4-BE49-F238E27FC236}">
                <a16:creationId xmlns:a16="http://schemas.microsoft.com/office/drawing/2014/main" id="{60FE8997-1C76-FD7C-DD7E-A368AEB5F2BE}"/>
              </a:ext>
            </a:extLst>
          </p:cNvPr>
          <p:cNvSpPr txBox="1">
            <a:spLocks noChangeArrowheads="1"/>
          </p:cNvSpPr>
          <p:nvPr/>
        </p:nvSpPr>
        <p:spPr bwMode="auto">
          <a:xfrm>
            <a:off x="236538" y="703263"/>
            <a:ext cx="85264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b="1">
                <a:solidFill>
                  <a:schemeClr val="tx1"/>
                </a:solidFill>
                <a:cs typeface="Arial" panose="020B0604020202020204" pitchFamily="34" charset="0"/>
              </a:rPr>
              <a:t>Digital Twins </a:t>
            </a:r>
            <a:r>
              <a:rPr lang="en-US" altLang="en-US" sz="1800">
                <a:solidFill>
                  <a:schemeClr val="tx1"/>
                </a:solidFill>
                <a:cs typeface="Arial" panose="020B0604020202020204" pitchFamily="34" charset="0"/>
              </a:rPr>
              <a:t>require </a:t>
            </a:r>
            <a:r>
              <a:rPr lang="en-US" altLang="en-US" sz="1800" b="1">
                <a:solidFill>
                  <a:schemeClr val="tx1"/>
                </a:solidFill>
                <a:cs typeface="Arial" panose="020B0604020202020204" pitchFamily="34" charset="0"/>
              </a:rPr>
              <a:t>process models </a:t>
            </a:r>
            <a:r>
              <a:rPr lang="en-US" altLang="en-US" sz="1800">
                <a:solidFill>
                  <a:schemeClr val="tx1"/>
                </a:solidFill>
                <a:cs typeface="Arial" panose="020B0604020202020204" pitchFamily="34" charset="0"/>
              </a:rPr>
              <a:t>that are </a:t>
            </a:r>
            <a:r>
              <a:rPr lang="en-US" altLang="en-US" sz="1800" b="1">
                <a:solidFill>
                  <a:schemeClr val="tx1"/>
                </a:solidFill>
                <a:cs typeface="Arial" panose="020B0604020202020204" pitchFamily="34" charset="0"/>
              </a:rPr>
              <a:t>dynamic</a:t>
            </a:r>
            <a:r>
              <a:rPr lang="en-US" altLang="en-US" sz="1800">
                <a:solidFill>
                  <a:schemeClr val="tx1"/>
                </a:solidFill>
                <a:cs typeface="Arial" panose="020B0604020202020204" pitchFamily="34" charset="0"/>
              </a:rPr>
              <a:t> and </a:t>
            </a:r>
            <a:r>
              <a:rPr lang="en-US" altLang="en-US" sz="1800" b="1">
                <a:solidFill>
                  <a:schemeClr val="tx1"/>
                </a:solidFill>
                <a:cs typeface="Arial" panose="020B0604020202020204" pitchFamily="34" charset="0"/>
              </a:rPr>
              <a:t>real-time</a:t>
            </a:r>
            <a:r>
              <a:rPr lang="en-US" altLang="en-US" sz="1800">
                <a:solidFill>
                  <a:schemeClr val="tx1"/>
                </a:solidFill>
                <a:cs typeface="Arial" panose="020B0604020202020204" pitchFamily="34" charset="0"/>
              </a:rPr>
              <a:t>. The characteristics of process models can be summarized in three categories: </a:t>
            </a:r>
          </a:p>
        </p:txBody>
      </p:sp>
      <p:sp>
        <p:nvSpPr>
          <p:cNvPr id="51208" name="Slide Number Placeholder 3">
            <a:extLst>
              <a:ext uri="{FF2B5EF4-FFF2-40B4-BE49-F238E27FC236}">
                <a16:creationId xmlns:a16="http://schemas.microsoft.com/office/drawing/2014/main" id="{9C730BE8-BEB5-CF07-4F57-70E2330E4F15}"/>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AEBD65B7-1CA4-481A-B69C-89C11C0E6909}" type="slidenum">
              <a:rPr lang="en-US" altLang="en-US" sz="1800">
                <a:solidFill>
                  <a:srgbClr val="0066A1"/>
                </a:solidFill>
                <a:latin typeface="Calibri" panose="020F0502020204030204" pitchFamily="34" charset="0"/>
              </a:rPr>
              <a:pPr eaLnBrk="1" hangingPunct="1"/>
              <a:t>17</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B67CF28-93E3-C8E8-A70D-C20820DEF5E8}"/>
              </a:ext>
            </a:extLst>
          </p:cNvPr>
          <p:cNvSpPr>
            <a:spLocks noGrp="1" noChangeArrowheads="1"/>
          </p:cNvSpPr>
          <p:nvPr>
            <p:ph type="title"/>
          </p:nvPr>
        </p:nvSpPr>
        <p:spPr>
          <a:xfrm>
            <a:off x="623888" y="1282700"/>
            <a:ext cx="7886700" cy="2139950"/>
          </a:xfrm>
        </p:spPr>
        <p:txBody>
          <a:bodyPr/>
          <a:lstStyle/>
          <a:p>
            <a:pPr eaLnBrk="1" hangingPunct="1"/>
            <a:r>
              <a:rPr lang="en-US" altLang="en-US">
                <a:latin typeface="Calibri" panose="020F0502020204030204" pitchFamily="34" charset="0"/>
                <a:cs typeface="Calibri" panose="020F0502020204030204" pitchFamily="34" charset="0"/>
              </a:rPr>
              <a:t>IV.	CREATING DYNAMIC PROCESS MODELS</a:t>
            </a:r>
          </a:p>
        </p:txBody>
      </p:sp>
      <p:sp>
        <p:nvSpPr>
          <p:cNvPr id="53251" name="Text Placeholder 2">
            <a:extLst>
              <a:ext uri="{FF2B5EF4-FFF2-40B4-BE49-F238E27FC236}">
                <a16:creationId xmlns:a16="http://schemas.microsoft.com/office/drawing/2014/main" id="{6F373D4E-31C1-1CBE-3B61-D5E9C384B3AE}"/>
              </a:ext>
            </a:extLst>
          </p:cNvPr>
          <p:cNvSpPr>
            <a:spLocks noGrp="1" noChangeArrowheads="1"/>
          </p:cNvSpPr>
          <p:nvPr>
            <p:ph type="body" idx="1"/>
          </p:nvPr>
        </p:nvSpPr>
        <p:spPr>
          <a:xfrm>
            <a:off x="623888" y="3441700"/>
            <a:ext cx="7886700" cy="1125538"/>
          </a:xfrm>
        </p:spPr>
        <p:txBody>
          <a:bodyPr/>
          <a:lstStyle/>
          <a:p>
            <a:pPr eaLnBrk="1" hangingPunct="1">
              <a:buFont typeface="LucidaGrande"/>
              <a:buNone/>
            </a:pPr>
            <a:endParaRPr lang="en-US" altLang="en-US"/>
          </a:p>
        </p:txBody>
      </p:sp>
      <p:sp>
        <p:nvSpPr>
          <p:cNvPr id="53252" name="Slide Number Placeholder 3">
            <a:extLst>
              <a:ext uri="{FF2B5EF4-FFF2-40B4-BE49-F238E27FC236}">
                <a16:creationId xmlns:a16="http://schemas.microsoft.com/office/drawing/2014/main" id="{980D2250-2B41-0752-EF9B-C9EE5E5D1F6F}"/>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856D703F-C85E-4898-AA59-D871646BB5BC}" type="slidenum">
              <a:rPr lang="en-US" altLang="en-US" sz="1800">
                <a:solidFill>
                  <a:srgbClr val="0066A1"/>
                </a:solidFill>
                <a:latin typeface="Calibri" panose="020F0502020204030204" pitchFamily="34" charset="0"/>
              </a:rPr>
              <a:pPr eaLnBrk="1" hangingPunct="1"/>
              <a:t>18</a:t>
            </a:fld>
            <a:endParaRPr lang="en-US" altLang="en-US" sz="1800">
              <a:solidFill>
                <a:srgbClr val="0066A1"/>
              </a:solidFill>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046-9B43-E277-8D9D-AA8A664AC530}"/>
              </a:ext>
            </a:extLst>
          </p:cNvPr>
          <p:cNvSpPr>
            <a:spLocks noGrp="1"/>
          </p:cNvSpPr>
          <p:nvPr>
            <p:ph type="title"/>
          </p:nvPr>
        </p:nvSpPr>
        <p:spPr>
          <a:xfrm>
            <a:off x="1898650" y="233363"/>
            <a:ext cx="8355013" cy="501650"/>
          </a:xfrm>
        </p:spPr>
        <p:txBody>
          <a:bodyPr rtlCol="0">
            <a:noAutofit/>
          </a:bodyPr>
          <a:lstStyle/>
          <a:p>
            <a:pPr eaLnBrk="1" fontAlgn="auto" hangingPunct="1">
              <a:spcAft>
                <a:spcPts val="0"/>
              </a:spcAft>
              <a:defRPr/>
            </a:pPr>
            <a:r>
              <a:rPr lang="en-US" sz="2550" dirty="0"/>
              <a:t>CREATING DYNAMIC PROCESS MODELS</a:t>
            </a:r>
          </a:p>
        </p:txBody>
      </p:sp>
      <p:sp>
        <p:nvSpPr>
          <p:cNvPr id="3" name="Content Placeholder 2">
            <a:extLst>
              <a:ext uri="{FF2B5EF4-FFF2-40B4-BE49-F238E27FC236}">
                <a16:creationId xmlns:a16="http://schemas.microsoft.com/office/drawing/2014/main" id="{BF77CB01-FDCA-DC82-4175-E8B1D18C1CFE}"/>
              </a:ext>
            </a:extLst>
          </p:cNvPr>
          <p:cNvSpPr>
            <a:spLocks noGrp="1" noChangeArrowheads="1"/>
          </p:cNvSpPr>
          <p:nvPr>
            <p:ph idx="1"/>
          </p:nvPr>
        </p:nvSpPr>
        <p:spPr>
          <a:xfrm>
            <a:off x="98425" y="1338263"/>
            <a:ext cx="8947150" cy="612775"/>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The tasks of creating dynamic process models for the individual areas of a world-class Pulp &amp; Paper Mill can be challenging; </a:t>
            </a:r>
            <a:endParaRPr lang="en-US" altLang="en-US">
              <a:ea typeface="Calibri" panose="020F0502020204030204" pitchFamily="34" charset="0"/>
              <a:cs typeface="Arial" panose="020B0604020202020204" pitchFamily="34" charset="0"/>
            </a:endParaRPr>
          </a:p>
        </p:txBody>
      </p:sp>
      <p:sp>
        <p:nvSpPr>
          <p:cNvPr id="55300" name="Content Placeholder 2">
            <a:extLst>
              <a:ext uri="{FF2B5EF4-FFF2-40B4-BE49-F238E27FC236}">
                <a16:creationId xmlns:a16="http://schemas.microsoft.com/office/drawing/2014/main" id="{7B43A1C2-7AF4-16E1-3D3F-6B7D3854D5F0}"/>
              </a:ext>
            </a:extLst>
          </p:cNvPr>
          <p:cNvSpPr txBox="1">
            <a:spLocks noChangeArrowheads="1"/>
          </p:cNvSpPr>
          <p:nvPr/>
        </p:nvSpPr>
        <p:spPr bwMode="auto">
          <a:xfrm>
            <a:off x="628650" y="1228725"/>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55301" name="Content Placeholder 2">
            <a:extLst>
              <a:ext uri="{FF2B5EF4-FFF2-40B4-BE49-F238E27FC236}">
                <a16:creationId xmlns:a16="http://schemas.microsoft.com/office/drawing/2014/main" id="{3D351069-F193-D0D2-812F-8FBD3B194B81}"/>
              </a:ext>
            </a:extLst>
          </p:cNvPr>
          <p:cNvSpPr txBox="1">
            <a:spLocks noChangeArrowheads="1"/>
          </p:cNvSpPr>
          <p:nvPr/>
        </p:nvSpPr>
        <p:spPr bwMode="auto">
          <a:xfrm>
            <a:off x="628650" y="2544763"/>
            <a:ext cx="78867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C3B15E0C-9C45-2C12-4916-F614E17447FA}"/>
              </a:ext>
            </a:extLst>
          </p:cNvPr>
          <p:cNvSpPr txBox="1">
            <a:spLocks noChangeArrowheads="1"/>
          </p:cNvSpPr>
          <p:nvPr/>
        </p:nvSpPr>
        <p:spPr bwMode="auto">
          <a:xfrm>
            <a:off x="26988" y="2060575"/>
            <a:ext cx="89455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the ability to </a:t>
            </a:r>
            <a:r>
              <a:rPr lang="en-US" altLang="en-US" sz="1800" b="1">
                <a:solidFill>
                  <a:srgbClr val="000000"/>
                </a:solidFill>
                <a:ea typeface="Calibri" panose="020F0502020204030204" pitchFamily="34" charset="0"/>
                <a:cs typeface="Arial" panose="020B0604020202020204" pitchFamily="34" charset="0"/>
              </a:rPr>
              <a:t>import and export </a:t>
            </a:r>
            <a:r>
              <a:rPr lang="en-US" altLang="en-US" sz="1800">
                <a:solidFill>
                  <a:srgbClr val="000000"/>
                </a:solidFill>
                <a:ea typeface="Calibri" panose="020F0502020204030204" pitchFamily="34" charset="0"/>
                <a:cs typeface="Arial" panose="020B0604020202020204" pitchFamily="34" charset="0"/>
              </a:rPr>
              <a:t>the actual </a:t>
            </a:r>
            <a:r>
              <a:rPr lang="en-US" altLang="en-US" sz="1800" b="1">
                <a:solidFill>
                  <a:srgbClr val="000000"/>
                </a:solidFill>
                <a:ea typeface="Calibri" panose="020F0502020204030204" pitchFamily="34" charset="0"/>
                <a:cs typeface="Arial" panose="020B0604020202020204" pitchFamily="34" charset="0"/>
              </a:rPr>
              <a:t>control system </a:t>
            </a:r>
            <a:r>
              <a:rPr lang="en-US" altLang="en-US" sz="1800">
                <a:solidFill>
                  <a:srgbClr val="000000"/>
                </a:solidFill>
                <a:ea typeface="Calibri" panose="020F0502020204030204" pitchFamily="34" charset="0"/>
                <a:cs typeface="Arial" panose="020B0604020202020204" pitchFamily="34" charset="0"/>
              </a:rPr>
              <a:t>configuration </a:t>
            </a:r>
            <a:r>
              <a:rPr lang="en-US" altLang="en-US" sz="1800" b="1">
                <a:solidFill>
                  <a:srgbClr val="000000"/>
                </a:solidFill>
                <a:ea typeface="Calibri" panose="020F0502020204030204" pitchFamily="34" charset="0"/>
                <a:cs typeface="Arial" panose="020B0604020202020204" pitchFamily="34" charset="0"/>
              </a:rPr>
              <a:t>to-and-from</a:t>
            </a:r>
            <a:r>
              <a:rPr lang="en-US" altLang="en-US" sz="1800">
                <a:solidFill>
                  <a:srgbClr val="000000"/>
                </a:solidFill>
                <a:ea typeface="Calibri" panose="020F0502020204030204" pitchFamily="34" charset="0"/>
                <a:cs typeface="Arial" panose="020B0604020202020204" pitchFamily="34" charset="0"/>
              </a:rPr>
              <a:t> the </a:t>
            </a:r>
            <a:r>
              <a:rPr lang="en-US" altLang="en-US" sz="1800" b="1">
                <a:solidFill>
                  <a:srgbClr val="000000"/>
                </a:solidFill>
                <a:ea typeface="Calibri" panose="020F0502020204030204" pitchFamily="34" charset="0"/>
                <a:cs typeface="Arial" panose="020B0604020202020204" pitchFamily="34" charset="0"/>
              </a:rPr>
              <a:t>Digital Twin </a:t>
            </a:r>
            <a:r>
              <a:rPr lang="en-US" altLang="en-US" sz="1800">
                <a:solidFill>
                  <a:srgbClr val="000000"/>
                </a:solidFill>
                <a:ea typeface="Calibri" panose="020F0502020204030204" pitchFamily="34" charset="0"/>
                <a:cs typeface="Arial" panose="020B0604020202020204" pitchFamily="34" charset="0"/>
              </a:rPr>
              <a:t>allowed not only a comprehensive check-out of the process models, </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AD6DA2F8-8D6D-0783-CF1B-4365AC720656}"/>
              </a:ext>
            </a:extLst>
          </p:cNvPr>
          <p:cNvSpPr txBox="1">
            <a:spLocks noChangeArrowheads="1"/>
          </p:cNvSpPr>
          <p:nvPr/>
        </p:nvSpPr>
        <p:spPr bwMode="auto">
          <a:xfrm>
            <a:off x="0" y="2782888"/>
            <a:ext cx="8947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but also </a:t>
            </a:r>
            <a:r>
              <a:rPr lang="en-US" altLang="en-US" sz="1800" b="1">
                <a:solidFill>
                  <a:schemeClr val="tx1"/>
                </a:solidFill>
                <a:cs typeface="Arial" panose="020B0604020202020204" pitchFamily="34" charset="0"/>
              </a:rPr>
              <a:t>verification of the process control strategy</a:t>
            </a:r>
            <a:r>
              <a:rPr lang="en-US" altLang="en-US" sz="1800">
                <a:solidFill>
                  <a:schemeClr val="tx1"/>
                </a:solidFill>
                <a:cs typeface="Arial" panose="020B0604020202020204" pitchFamily="34" charset="0"/>
              </a:rPr>
              <a:t> and the application programming composed to implement it. </a:t>
            </a:r>
            <a:r>
              <a:rPr lang="en-US" altLang="en-US" sz="1800" b="1">
                <a:solidFill>
                  <a:schemeClr val="tx1"/>
                </a:solidFill>
                <a:cs typeface="Arial" panose="020B0604020202020204" pitchFamily="34" charset="0"/>
              </a:rPr>
              <a:t>[11]  </a:t>
            </a:r>
          </a:p>
        </p:txBody>
      </p:sp>
      <p:sp>
        <p:nvSpPr>
          <p:cNvPr id="55304" name="Slide Number Placeholder 3">
            <a:extLst>
              <a:ext uri="{FF2B5EF4-FFF2-40B4-BE49-F238E27FC236}">
                <a16:creationId xmlns:a16="http://schemas.microsoft.com/office/drawing/2014/main" id="{4EFDB839-1252-D11D-3023-F275D3C36063}"/>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3FC30D22-BB07-4F93-B3F6-A551192F2F66}" type="slidenum">
              <a:rPr lang="en-US" altLang="en-US" sz="1800">
                <a:solidFill>
                  <a:srgbClr val="0066A1"/>
                </a:solidFill>
                <a:latin typeface="Calibri" panose="020F0502020204030204" pitchFamily="34" charset="0"/>
              </a:rPr>
              <a:pPr eaLnBrk="1" hangingPunct="1"/>
              <a:t>19</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301F7506-4361-ACEA-F534-2B9A4FEFAE26}"/>
              </a:ext>
            </a:extLst>
          </p:cNvPr>
          <p:cNvSpPr>
            <a:spLocks noGrp="1" noChangeArrowheads="1"/>
          </p:cNvSpPr>
          <p:nvPr>
            <p:ph type="title"/>
          </p:nvPr>
        </p:nvSpPr>
        <p:spPr>
          <a:xfrm>
            <a:off x="2128838" y="269875"/>
            <a:ext cx="6705600" cy="400050"/>
          </a:xfrm>
        </p:spPr>
        <p:txBody>
          <a:bodyPr rtlCol="0">
            <a:noAutofit/>
          </a:bodyPr>
          <a:lstStyle/>
          <a:p>
            <a:pPr eaLnBrk="1" fontAlgn="auto" hangingPunct="1">
              <a:spcAft>
                <a:spcPts val="0"/>
              </a:spcAft>
              <a:defRPr/>
            </a:pPr>
            <a:r>
              <a:rPr lang="en-US" altLang="en-US" sz="2550" dirty="0"/>
              <a:t>Brad S. Carlberg, P.E. (Control Systems)</a:t>
            </a:r>
          </a:p>
        </p:txBody>
      </p:sp>
      <p:sp>
        <p:nvSpPr>
          <p:cNvPr id="7171" name="Rectangle 3">
            <a:extLst>
              <a:ext uri="{FF2B5EF4-FFF2-40B4-BE49-F238E27FC236}">
                <a16:creationId xmlns:a16="http://schemas.microsoft.com/office/drawing/2014/main" id="{DA9918A7-B480-07C0-B40E-A9CF938356C1}"/>
              </a:ext>
            </a:extLst>
          </p:cNvPr>
          <p:cNvSpPr>
            <a:spLocks noGrp="1" noChangeArrowheads="1"/>
          </p:cNvSpPr>
          <p:nvPr>
            <p:ph idx="1"/>
          </p:nvPr>
        </p:nvSpPr>
        <p:spPr>
          <a:xfrm>
            <a:off x="57150" y="1693863"/>
            <a:ext cx="6635750" cy="371475"/>
          </a:xfrm>
        </p:spPr>
        <p:txBody>
          <a:bodyPr/>
          <a:lstStyle/>
          <a:p>
            <a:pPr marL="0" indent="0" eaLnBrk="1" hangingPunct="1">
              <a:buFontTx/>
              <a:buNone/>
            </a:pPr>
            <a:r>
              <a:rPr lang="en-US" altLang="en-US" sz="2000"/>
              <a:t>Washington State University in Pullman, Washington</a:t>
            </a:r>
          </a:p>
        </p:txBody>
      </p:sp>
      <p:sp>
        <p:nvSpPr>
          <p:cNvPr id="21508" name="Slide Number Placeholder 3">
            <a:extLst>
              <a:ext uri="{FF2B5EF4-FFF2-40B4-BE49-F238E27FC236}">
                <a16:creationId xmlns:a16="http://schemas.microsoft.com/office/drawing/2014/main" id="{DFD61C24-A0E7-EF80-435A-079C112907E3}"/>
              </a:ext>
            </a:extLst>
          </p:cNvPr>
          <p:cNvSpPr>
            <a:spLocks noGrp="1" noChangeArrowheads="1"/>
          </p:cNvSpPr>
          <p:nvPr>
            <p:ph type="sldNum" sz="quarter" idx="10"/>
          </p:nvPr>
        </p:nvSpPr>
        <p:spPr bwMode="auto">
          <a:xfrm>
            <a:off x="4008438" y="4832350"/>
            <a:ext cx="534987"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4B15C8F-724A-4063-9C81-83B919316745}" type="slidenum">
              <a:rPr lang="en-US" altLang="en-US" sz="900" smtClean="0">
                <a:solidFill>
                  <a:srgbClr val="0066A1"/>
                </a:solidFill>
                <a:latin typeface="Calibri" panose="020F0502020204030204" pitchFamily="34" charset="0"/>
              </a:rPr>
              <a:pPr/>
              <a:t>2</a:t>
            </a:fld>
            <a:endParaRPr lang="en-US" altLang="en-US" sz="900">
              <a:solidFill>
                <a:srgbClr val="0066A1"/>
              </a:solidFill>
              <a:latin typeface="Calibri" panose="020F0502020204030204" pitchFamily="34" charset="0"/>
            </a:endParaRPr>
          </a:p>
        </p:txBody>
      </p:sp>
      <p:sp>
        <p:nvSpPr>
          <p:cNvPr id="5" name="Rectangle 3">
            <a:extLst>
              <a:ext uri="{FF2B5EF4-FFF2-40B4-BE49-F238E27FC236}">
                <a16:creationId xmlns:a16="http://schemas.microsoft.com/office/drawing/2014/main" id="{B4285346-9804-B015-0766-E9894310123D}"/>
              </a:ext>
            </a:extLst>
          </p:cNvPr>
          <p:cNvSpPr txBox="1">
            <a:spLocks noChangeArrowheads="1"/>
          </p:cNvSpPr>
          <p:nvPr/>
        </p:nvSpPr>
        <p:spPr bwMode="auto">
          <a:xfrm>
            <a:off x="57150" y="2159000"/>
            <a:ext cx="65992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Tx/>
              <a:buNone/>
            </a:pPr>
            <a:r>
              <a:rPr lang="en-US" altLang="en-US" sz="2000">
                <a:solidFill>
                  <a:schemeClr val="tx1"/>
                </a:solidFill>
                <a:latin typeface="Calibri" panose="020F0502020204030204" pitchFamily="34" charset="0"/>
              </a:rPr>
              <a:t>Registered, Professional Control Systems Engineer with over thirty - nine years’ experience</a:t>
            </a:r>
          </a:p>
        </p:txBody>
      </p:sp>
      <p:sp>
        <p:nvSpPr>
          <p:cNvPr id="10" name="Rectangle 3">
            <a:extLst>
              <a:ext uri="{FF2B5EF4-FFF2-40B4-BE49-F238E27FC236}">
                <a16:creationId xmlns:a16="http://schemas.microsoft.com/office/drawing/2014/main" id="{B88639EC-171C-B64F-2A67-D2E3FA2825DD}"/>
              </a:ext>
            </a:extLst>
          </p:cNvPr>
          <p:cNvSpPr txBox="1">
            <a:spLocks noChangeArrowheads="1"/>
          </p:cNvSpPr>
          <p:nvPr/>
        </p:nvSpPr>
        <p:spPr bwMode="auto">
          <a:xfrm>
            <a:off x="57150" y="2871788"/>
            <a:ext cx="66087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Tx/>
              <a:buNone/>
            </a:pPr>
            <a:r>
              <a:rPr lang="en-US" altLang="en-US" sz="2000">
                <a:solidFill>
                  <a:schemeClr val="tx1"/>
                </a:solidFill>
                <a:latin typeface="Calibri" panose="020F0502020204030204" pitchFamily="34" charset="0"/>
              </a:rPr>
              <a:t>Advanced Control (APC) automation projects throughout North America in twenty-five pulp and paper mills and twenty-two petrochemical facilities.</a:t>
            </a:r>
          </a:p>
        </p:txBody>
      </p:sp>
      <p:sp>
        <p:nvSpPr>
          <p:cNvPr id="19" name="Rectangle 3">
            <a:extLst>
              <a:ext uri="{FF2B5EF4-FFF2-40B4-BE49-F238E27FC236}">
                <a16:creationId xmlns:a16="http://schemas.microsoft.com/office/drawing/2014/main" id="{F63464EC-F6B3-A3E4-EAC6-A17E1EE8B0A1}"/>
              </a:ext>
            </a:extLst>
          </p:cNvPr>
          <p:cNvSpPr txBox="1">
            <a:spLocks noChangeArrowheads="1"/>
          </p:cNvSpPr>
          <p:nvPr/>
        </p:nvSpPr>
        <p:spPr bwMode="auto">
          <a:xfrm>
            <a:off x="57150" y="1227138"/>
            <a:ext cx="6635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FontTx/>
              <a:buNone/>
            </a:pPr>
            <a:r>
              <a:rPr lang="en-US" altLang="en-US" sz="2000">
                <a:solidFill>
                  <a:schemeClr val="tx1"/>
                </a:solidFill>
                <a:latin typeface="Calibri" panose="020F0502020204030204" pitchFamily="34" charset="0"/>
              </a:rPr>
              <a:t>Bachelor of Science in Mechanical Engineering February, 1984</a:t>
            </a:r>
          </a:p>
        </p:txBody>
      </p:sp>
      <p:pic>
        <p:nvPicPr>
          <p:cNvPr id="21512" name="Picture 20" descr="A person in a blue shirt and red tie&#10;&#10;Description automatically generated">
            <a:extLst>
              <a:ext uri="{FF2B5EF4-FFF2-40B4-BE49-F238E27FC236}">
                <a16:creationId xmlns:a16="http://schemas.microsoft.com/office/drawing/2014/main" id="{71CCF4F6-64CD-DAFD-C120-1124D752C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922338"/>
            <a:ext cx="256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5" grpId="0"/>
      <p:bldP spid="10" grpId="0"/>
      <p:bldP spid="1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50E7-9F12-8AE7-6E45-C32E2FBFC594}"/>
              </a:ext>
            </a:extLst>
          </p:cNvPr>
          <p:cNvSpPr>
            <a:spLocks noGrp="1"/>
          </p:cNvSpPr>
          <p:nvPr>
            <p:ph type="title"/>
          </p:nvPr>
        </p:nvSpPr>
        <p:spPr>
          <a:xfrm>
            <a:off x="1908175" y="233363"/>
            <a:ext cx="8355013" cy="501650"/>
          </a:xfrm>
        </p:spPr>
        <p:txBody>
          <a:bodyPr rtlCol="0">
            <a:noAutofit/>
          </a:bodyPr>
          <a:lstStyle/>
          <a:p>
            <a:pPr eaLnBrk="1" fontAlgn="auto" hangingPunct="1">
              <a:spcAft>
                <a:spcPts val="0"/>
              </a:spcAft>
              <a:defRPr/>
            </a:pPr>
            <a:r>
              <a:rPr lang="en-US" sz="2550" dirty="0"/>
              <a:t>The Operator Workstation</a:t>
            </a:r>
          </a:p>
        </p:txBody>
      </p:sp>
      <p:sp>
        <p:nvSpPr>
          <p:cNvPr id="3" name="Content Placeholder 2">
            <a:extLst>
              <a:ext uri="{FF2B5EF4-FFF2-40B4-BE49-F238E27FC236}">
                <a16:creationId xmlns:a16="http://schemas.microsoft.com/office/drawing/2014/main" id="{CA98BC5E-8F9C-10CB-B953-02DF08379600}"/>
              </a:ext>
            </a:extLst>
          </p:cNvPr>
          <p:cNvSpPr>
            <a:spLocks noGrp="1" noChangeArrowheads="1"/>
          </p:cNvSpPr>
          <p:nvPr>
            <p:ph idx="1"/>
          </p:nvPr>
        </p:nvSpPr>
        <p:spPr>
          <a:xfrm>
            <a:off x="123825" y="1100138"/>
            <a:ext cx="8947150" cy="612775"/>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uses the same operator-interface graphics as in the real mill. </a:t>
            </a:r>
            <a:endParaRPr lang="en-US" altLang="en-US">
              <a:ea typeface="Calibri" panose="020F0502020204030204" pitchFamily="34" charset="0"/>
              <a:cs typeface="Arial" panose="020B0604020202020204" pitchFamily="34" charset="0"/>
            </a:endParaRPr>
          </a:p>
        </p:txBody>
      </p:sp>
      <p:sp>
        <p:nvSpPr>
          <p:cNvPr id="57348" name="Content Placeholder 2">
            <a:extLst>
              <a:ext uri="{FF2B5EF4-FFF2-40B4-BE49-F238E27FC236}">
                <a16:creationId xmlns:a16="http://schemas.microsoft.com/office/drawing/2014/main" id="{C1E75CF1-1D1E-8CFF-98BC-145CEA5CC6D9}"/>
              </a:ext>
            </a:extLst>
          </p:cNvPr>
          <p:cNvSpPr txBox="1">
            <a:spLocks noChangeArrowheads="1"/>
          </p:cNvSpPr>
          <p:nvPr/>
        </p:nvSpPr>
        <p:spPr bwMode="auto">
          <a:xfrm>
            <a:off x="654050" y="1535113"/>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E3A5FFE0-98AC-B5C9-F1DC-25DF28F2E7A6}"/>
              </a:ext>
            </a:extLst>
          </p:cNvPr>
          <p:cNvSpPr txBox="1">
            <a:spLocks noChangeArrowheads="1"/>
          </p:cNvSpPr>
          <p:nvPr/>
        </p:nvSpPr>
        <p:spPr bwMode="auto">
          <a:xfrm>
            <a:off x="52388" y="1822450"/>
            <a:ext cx="89455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the operator has full use of the same screens that are used in the real mill.</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8AE38FE4-D8DA-6968-50A7-CDEFA82DC5C2}"/>
              </a:ext>
            </a:extLst>
          </p:cNvPr>
          <p:cNvSpPr txBox="1">
            <a:spLocks noChangeArrowheads="1"/>
          </p:cNvSpPr>
          <p:nvPr/>
        </p:nvSpPr>
        <p:spPr bwMode="auto">
          <a:xfrm>
            <a:off x="25400" y="3038475"/>
            <a:ext cx="8947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The </a:t>
            </a:r>
            <a:r>
              <a:rPr lang="en-US" altLang="en-US" sz="1800" b="1">
                <a:solidFill>
                  <a:schemeClr val="tx1"/>
                </a:solidFill>
                <a:cs typeface="Arial" panose="020B0604020202020204" pitchFamily="34" charset="0"/>
              </a:rPr>
              <a:t>Digital Twin </a:t>
            </a:r>
            <a:r>
              <a:rPr lang="en-US" altLang="en-US" sz="1800">
                <a:solidFill>
                  <a:schemeClr val="tx1"/>
                </a:solidFill>
                <a:cs typeface="Arial" panose="020B0604020202020204" pitchFamily="34" charset="0"/>
              </a:rPr>
              <a:t>software and hardware are used to emulate the DCS configuration, the </a:t>
            </a:r>
            <a:r>
              <a:rPr lang="en-US" altLang="en-US" sz="1800" b="1">
                <a:solidFill>
                  <a:schemeClr val="tx1"/>
                </a:solidFill>
                <a:cs typeface="Arial" panose="020B0604020202020204" pitchFamily="34" charset="0"/>
              </a:rPr>
              <a:t>control models</a:t>
            </a:r>
            <a:r>
              <a:rPr lang="en-US" altLang="en-US" sz="1800">
                <a:solidFill>
                  <a:schemeClr val="tx1"/>
                </a:solidFill>
                <a:cs typeface="Arial" panose="020B0604020202020204" pitchFamily="34" charset="0"/>
              </a:rPr>
              <a:t>, again exactly as it will be run in the field; </a:t>
            </a:r>
          </a:p>
        </p:txBody>
      </p:sp>
      <p:sp>
        <p:nvSpPr>
          <p:cNvPr id="10" name="Content Placeholder 2">
            <a:extLst>
              <a:ext uri="{FF2B5EF4-FFF2-40B4-BE49-F238E27FC236}">
                <a16:creationId xmlns:a16="http://schemas.microsoft.com/office/drawing/2014/main" id="{ABA33BCA-57DE-24B1-85D2-2E99A4104FC5}"/>
              </a:ext>
            </a:extLst>
          </p:cNvPr>
          <p:cNvSpPr txBox="1">
            <a:spLocks noChangeArrowheads="1"/>
          </p:cNvSpPr>
          <p:nvPr/>
        </p:nvSpPr>
        <p:spPr bwMode="auto">
          <a:xfrm>
            <a:off x="25400" y="3708400"/>
            <a:ext cx="8947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and the virtual signals upon which the emulated DCS configuration code acts are generated by the </a:t>
            </a:r>
            <a:r>
              <a:rPr lang="en-US" altLang="en-US" sz="1800" b="1">
                <a:solidFill>
                  <a:schemeClr val="tx1"/>
                </a:solidFill>
                <a:cs typeface="Arial" panose="020B0604020202020204" pitchFamily="34" charset="0"/>
              </a:rPr>
              <a:t>process models</a:t>
            </a:r>
            <a:r>
              <a:rPr lang="en-US" altLang="en-US" sz="1800">
                <a:solidFill>
                  <a:schemeClr val="tx1"/>
                </a:solidFill>
                <a:cs typeface="Arial" panose="020B0604020202020204" pitchFamily="34" charset="0"/>
              </a:rPr>
              <a:t>.</a:t>
            </a:r>
          </a:p>
        </p:txBody>
      </p:sp>
      <p:sp>
        <p:nvSpPr>
          <p:cNvPr id="11" name="Title 1">
            <a:extLst>
              <a:ext uri="{FF2B5EF4-FFF2-40B4-BE49-F238E27FC236}">
                <a16:creationId xmlns:a16="http://schemas.microsoft.com/office/drawing/2014/main" id="{F3F0A6F9-E06E-E298-B351-E40F4C559BC8}"/>
              </a:ext>
            </a:extLst>
          </p:cNvPr>
          <p:cNvSpPr txBox="1">
            <a:spLocks/>
          </p:cNvSpPr>
          <p:nvPr/>
        </p:nvSpPr>
        <p:spPr>
          <a:xfrm>
            <a:off x="320675" y="2360613"/>
            <a:ext cx="8355013" cy="501650"/>
          </a:xfrm>
          <a:prstGeom prst="rect">
            <a:avLst/>
          </a:prstGeom>
        </p:spPr>
        <p:txBody>
          <a:bodyPr anchor="b"/>
          <a:lstStyle>
            <a:lvl1pPr algn="l" defTabSz="685800" rtl="0" fontAlgn="base">
              <a:lnSpc>
                <a:spcPct val="90000"/>
              </a:lnSpc>
              <a:spcBef>
                <a:spcPct val="0"/>
              </a:spcBef>
              <a:spcAft>
                <a:spcPct val="0"/>
              </a:spcAft>
              <a:defRPr sz="2500" b="1" kern="1200">
                <a:solidFill>
                  <a:srgbClr val="0066A1"/>
                </a:solidFill>
                <a:latin typeface="Calibri" charset="0"/>
                <a:ea typeface="Calibri" charset="0"/>
                <a:cs typeface="Calibri" charset="0"/>
              </a:defRPr>
            </a:lvl1pPr>
            <a:lvl2pPr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2pPr>
            <a:lvl3pPr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3pPr>
            <a:lvl4pPr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4pPr>
            <a:lvl5pPr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5pPr>
            <a:lvl6pPr marL="4572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6pPr>
            <a:lvl7pPr marL="9144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7pPr>
            <a:lvl8pPr marL="13716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8pPr>
            <a:lvl9pPr marL="1828800" algn="l" defTabSz="685800" rtl="0" fontAlgn="base">
              <a:lnSpc>
                <a:spcPct val="90000"/>
              </a:lnSpc>
              <a:spcBef>
                <a:spcPct val="0"/>
              </a:spcBef>
              <a:spcAft>
                <a:spcPct val="0"/>
              </a:spcAft>
              <a:defRPr sz="2500" b="1">
                <a:solidFill>
                  <a:srgbClr val="0066A1"/>
                </a:solidFill>
                <a:latin typeface="Calibri" panose="020F0502020204030204" pitchFamily="34" charset="0"/>
                <a:cs typeface="Calibri" panose="020F0502020204030204" pitchFamily="34" charset="0"/>
              </a:defRPr>
            </a:lvl9pPr>
          </a:lstStyle>
          <a:p>
            <a:pPr eaLnBrk="1" fontAlgn="auto" hangingPunct="1">
              <a:spcAft>
                <a:spcPts val="0"/>
              </a:spcAft>
              <a:defRPr/>
            </a:pPr>
            <a:r>
              <a:rPr lang="en-US" sz="2550" dirty="0"/>
              <a:t>DCS Configuration</a:t>
            </a:r>
          </a:p>
        </p:txBody>
      </p:sp>
      <p:sp>
        <p:nvSpPr>
          <p:cNvPr id="57353" name="Slide Number Placeholder 3">
            <a:extLst>
              <a:ext uri="{FF2B5EF4-FFF2-40B4-BE49-F238E27FC236}">
                <a16:creationId xmlns:a16="http://schemas.microsoft.com/office/drawing/2014/main" id="{EFF161AC-0AE5-FF2D-5826-10C2F8C9B2E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1CF55BF-FB44-4B56-9550-D73246D32DC9}" type="slidenum">
              <a:rPr lang="en-US" altLang="en-US" sz="1800">
                <a:solidFill>
                  <a:srgbClr val="0066A1"/>
                </a:solidFill>
                <a:latin typeface="Calibri" panose="020F0502020204030204" pitchFamily="34" charset="0"/>
              </a:rPr>
              <a:pPr eaLnBrk="1" hangingPunct="1"/>
              <a:t>20</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8458-CA60-AEA5-9FA9-1A62B82F4A40}"/>
              </a:ext>
            </a:extLst>
          </p:cNvPr>
          <p:cNvSpPr>
            <a:spLocks noGrp="1"/>
          </p:cNvSpPr>
          <p:nvPr>
            <p:ph type="title"/>
          </p:nvPr>
        </p:nvSpPr>
        <p:spPr>
          <a:xfrm>
            <a:off x="1908175" y="233363"/>
            <a:ext cx="8355013" cy="501650"/>
          </a:xfrm>
        </p:spPr>
        <p:txBody>
          <a:bodyPr rtlCol="0">
            <a:noAutofit/>
          </a:bodyPr>
          <a:lstStyle/>
          <a:p>
            <a:pPr eaLnBrk="1" fontAlgn="auto" hangingPunct="1">
              <a:spcAft>
                <a:spcPts val="0"/>
              </a:spcAft>
              <a:defRPr/>
            </a:pPr>
            <a:r>
              <a:rPr lang="en-US" sz="2550" dirty="0"/>
              <a:t>DEVELOPMENT OF THE PROCESS MODELS</a:t>
            </a:r>
          </a:p>
        </p:txBody>
      </p:sp>
      <p:sp>
        <p:nvSpPr>
          <p:cNvPr id="3" name="Content Placeholder 2">
            <a:extLst>
              <a:ext uri="{FF2B5EF4-FFF2-40B4-BE49-F238E27FC236}">
                <a16:creationId xmlns:a16="http://schemas.microsoft.com/office/drawing/2014/main" id="{BF94F4B1-DEE9-7AD1-38F4-234736F5D989}"/>
              </a:ext>
            </a:extLst>
          </p:cNvPr>
          <p:cNvSpPr>
            <a:spLocks noGrp="1" noChangeArrowheads="1"/>
          </p:cNvSpPr>
          <p:nvPr>
            <p:ph idx="1"/>
          </p:nvPr>
        </p:nvSpPr>
        <p:spPr>
          <a:xfrm>
            <a:off x="98425" y="1100138"/>
            <a:ext cx="8947150" cy="612775"/>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The Digital Twin uses </a:t>
            </a:r>
            <a:r>
              <a:rPr lang="en-US" altLang="en-US" b="1">
                <a:solidFill>
                  <a:srgbClr val="000000"/>
                </a:solidFill>
                <a:ea typeface="Calibri" panose="020F0502020204030204" pitchFamily="34" charset="0"/>
                <a:cs typeface="Arial" panose="020B0604020202020204" pitchFamily="34" charset="0"/>
              </a:rPr>
              <a:t>first principles equations </a:t>
            </a:r>
            <a:r>
              <a:rPr lang="en-US" altLang="en-US">
                <a:solidFill>
                  <a:srgbClr val="000000"/>
                </a:solidFill>
                <a:ea typeface="Calibri" panose="020F0502020204030204" pitchFamily="34" charset="0"/>
                <a:cs typeface="Arial" panose="020B0604020202020204" pitchFamily="34" charset="0"/>
              </a:rPr>
              <a:t>to calculate mass, energy, and momentum balances across multi-component systems. </a:t>
            </a:r>
            <a:endParaRPr lang="en-US" altLang="en-US">
              <a:ea typeface="Calibri" panose="020F0502020204030204" pitchFamily="34" charset="0"/>
              <a:cs typeface="Arial" panose="020B0604020202020204" pitchFamily="34" charset="0"/>
            </a:endParaRPr>
          </a:p>
        </p:txBody>
      </p:sp>
      <p:sp>
        <p:nvSpPr>
          <p:cNvPr id="59396" name="Content Placeholder 2">
            <a:extLst>
              <a:ext uri="{FF2B5EF4-FFF2-40B4-BE49-F238E27FC236}">
                <a16:creationId xmlns:a16="http://schemas.microsoft.com/office/drawing/2014/main" id="{CF04FDB2-50E1-D045-9D69-4D1170CC811B}"/>
              </a:ext>
            </a:extLst>
          </p:cNvPr>
          <p:cNvSpPr txBox="1">
            <a:spLocks noChangeArrowheads="1"/>
          </p:cNvSpPr>
          <p:nvPr/>
        </p:nvSpPr>
        <p:spPr bwMode="auto">
          <a:xfrm>
            <a:off x="628650" y="1535113"/>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59397" name="Content Placeholder 2">
            <a:extLst>
              <a:ext uri="{FF2B5EF4-FFF2-40B4-BE49-F238E27FC236}">
                <a16:creationId xmlns:a16="http://schemas.microsoft.com/office/drawing/2014/main" id="{A29D33C7-1E95-45AC-1796-0E6706DE452E}"/>
              </a:ext>
            </a:extLst>
          </p:cNvPr>
          <p:cNvSpPr txBox="1">
            <a:spLocks noChangeArrowheads="1"/>
          </p:cNvSpPr>
          <p:nvPr/>
        </p:nvSpPr>
        <p:spPr bwMode="auto">
          <a:xfrm>
            <a:off x="628650" y="2851150"/>
            <a:ext cx="78867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8" name="Content Placeholder 2">
            <a:extLst>
              <a:ext uri="{FF2B5EF4-FFF2-40B4-BE49-F238E27FC236}">
                <a16:creationId xmlns:a16="http://schemas.microsoft.com/office/drawing/2014/main" id="{2C4F3BD1-7BD1-6023-DA9F-7FE55ADD4894}"/>
              </a:ext>
            </a:extLst>
          </p:cNvPr>
          <p:cNvSpPr txBox="1">
            <a:spLocks noChangeArrowheads="1"/>
          </p:cNvSpPr>
          <p:nvPr/>
        </p:nvSpPr>
        <p:spPr bwMode="auto">
          <a:xfrm>
            <a:off x="26988" y="1822450"/>
            <a:ext cx="89455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rgbClr val="000000"/>
                </a:solidFill>
                <a:ea typeface="Calibri" panose="020F0502020204030204" pitchFamily="34" charset="0"/>
                <a:cs typeface="Arial" panose="020B0604020202020204" pitchFamily="34" charset="0"/>
              </a:rPr>
              <a:t>Appropriately programmed, </a:t>
            </a:r>
            <a:r>
              <a:rPr lang="en-US" altLang="en-US" sz="1800" b="1">
                <a:solidFill>
                  <a:srgbClr val="000000"/>
                </a:solidFill>
                <a:ea typeface="Calibri" panose="020F0502020204030204" pitchFamily="34" charset="0"/>
                <a:cs typeface="Arial" panose="020B0604020202020204" pitchFamily="34" charset="0"/>
              </a:rPr>
              <a:t>models</a:t>
            </a:r>
            <a:r>
              <a:rPr lang="en-US" altLang="en-US" sz="1800">
                <a:solidFill>
                  <a:srgbClr val="000000"/>
                </a:solidFill>
                <a:ea typeface="Calibri" panose="020F0502020204030204" pitchFamily="34" charset="0"/>
                <a:cs typeface="Arial" panose="020B0604020202020204" pitchFamily="34" charset="0"/>
              </a:rPr>
              <a:t> can </a:t>
            </a:r>
            <a:r>
              <a:rPr lang="en-US" altLang="en-US" sz="1800" b="1">
                <a:solidFill>
                  <a:srgbClr val="000000"/>
                </a:solidFill>
                <a:ea typeface="Calibri" panose="020F0502020204030204" pitchFamily="34" charset="0"/>
                <a:cs typeface="Arial" panose="020B0604020202020204" pitchFamily="34" charset="0"/>
              </a:rPr>
              <a:t>predict</a:t>
            </a:r>
            <a:r>
              <a:rPr lang="en-US" altLang="en-US" sz="1800">
                <a:solidFill>
                  <a:srgbClr val="000000"/>
                </a:solidFill>
                <a:ea typeface="Calibri" panose="020F0502020204030204" pitchFamily="34" charset="0"/>
                <a:cs typeface="Arial" panose="020B0604020202020204" pitchFamily="34" charset="0"/>
              </a:rPr>
              <a:t> the operating characteristics of the </a:t>
            </a:r>
            <a:r>
              <a:rPr lang="en-US" altLang="en-US" sz="1800" b="1">
                <a:solidFill>
                  <a:srgbClr val="000000"/>
                </a:solidFill>
                <a:ea typeface="Calibri" panose="020F0502020204030204" pitchFamily="34" charset="0"/>
                <a:cs typeface="Arial" panose="020B0604020202020204" pitchFamily="34" charset="0"/>
              </a:rPr>
              <a:t>process</a:t>
            </a:r>
            <a:r>
              <a:rPr lang="en-US" altLang="en-US" sz="1800">
                <a:solidFill>
                  <a:srgbClr val="000000"/>
                </a:solidFill>
                <a:ea typeface="Calibri" panose="020F0502020204030204" pitchFamily="34" charset="0"/>
                <a:cs typeface="Arial" panose="020B0604020202020204" pitchFamily="34" charset="0"/>
              </a:rPr>
              <a:t> and track variables of interest. </a:t>
            </a:r>
            <a:endParaRPr lang="en-US" altLang="en-US" sz="1800">
              <a:solidFill>
                <a:schemeClr val="tx1"/>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C5265B06-B872-F548-5890-E9C85D638901}"/>
              </a:ext>
            </a:extLst>
          </p:cNvPr>
          <p:cNvSpPr txBox="1">
            <a:spLocks noChangeArrowheads="1"/>
          </p:cNvSpPr>
          <p:nvPr/>
        </p:nvSpPr>
        <p:spPr bwMode="auto">
          <a:xfrm>
            <a:off x="0" y="2571750"/>
            <a:ext cx="89471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One particularly valuable feature of the </a:t>
            </a:r>
            <a:r>
              <a:rPr lang="en-US" altLang="en-US" sz="1800" b="1">
                <a:solidFill>
                  <a:schemeClr val="tx1"/>
                </a:solidFill>
                <a:cs typeface="Arial" panose="020B0604020202020204" pitchFamily="34" charset="0"/>
              </a:rPr>
              <a:t>modeling software </a:t>
            </a:r>
            <a:r>
              <a:rPr lang="en-US" altLang="en-US" sz="1800">
                <a:solidFill>
                  <a:schemeClr val="tx1"/>
                </a:solidFill>
                <a:cs typeface="Arial" panose="020B0604020202020204" pitchFamily="34" charset="0"/>
              </a:rPr>
              <a:t>is its ability to interface directly with most </a:t>
            </a:r>
            <a:r>
              <a:rPr lang="en-US" altLang="en-US" sz="1800" b="1">
                <a:solidFill>
                  <a:schemeClr val="tx1"/>
                </a:solidFill>
                <a:cs typeface="Arial" panose="020B0604020202020204" pitchFamily="34" charset="0"/>
              </a:rPr>
              <a:t>distributed control systems</a:t>
            </a:r>
            <a:r>
              <a:rPr lang="en-US" altLang="en-US" sz="1800">
                <a:solidFill>
                  <a:schemeClr val="tx1"/>
                </a:solidFill>
                <a:cs typeface="Arial" panose="020B0604020202020204" pitchFamily="34" charset="0"/>
              </a:rPr>
              <a:t>. </a:t>
            </a:r>
          </a:p>
        </p:txBody>
      </p:sp>
      <p:sp>
        <p:nvSpPr>
          <p:cNvPr id="10" name="Content Placeholder 2">
            <a:extLst>
              <a:ext uri="{FF2B5EF4-FFF2-40B4-BE49-F238E27FC236}">
                <a16:creationId xmlns:a16="http://schemas.microsoft.com/office/drawing/2014/main" id="{9050CCB9-B4B0-5EDF-FC3F-6EC4246206B2}"/>
              </a:ext>
            </a:extLst>
          </p:cNvPr>
          <p:cNvSpPr txBox="1">
            <a:spLocks noChangeArrowheads="1"/>
          </p:cNvSpPr>
          <p:nvPr/>
        </p:nvSpPr>
        <p:spPr bwMode="auto">
          <a:xfrm>
            <a:off x="0" y="3243263"/>
            <a:ext cx="894715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An </a:t>
            </a:r>
            <a:r>
              <a:rPr lang="en-US" altLang="en-US" sz="1800" b="1">
                <a:solidFill>
                  <a:schemeClr val="tx1"/>
                </a:solidFill>
                <a:cs typeface="Arial" panose="020B0604020202020204" pitchFamily="34" charset="0"/>
              </a:rPr>
              <a:t>Object Library </a:t>
            </a:r>
            <a:r>
              <a:rPr lang="en-US" altLang="en-US" sz="1800">
                <a:solidFill>
                  <a:schemeClr val="tx1"/>
                </a:solidFill>
                <a:cs typeface="Arial" panose="020B0604020202020204" pitchFamily="34" charset="0"/>
              </a:rPr>
              <a:t>is a repository for a group of pre-programmed objects.</a:t>
            </a:r>
          </a:p>
        </p:txBody>
      </p:sp>
      <p:sp>
        <p:nvSpPr>
          <p:cNvPr id="59401" name="Slide Number Placeholder 3">
            <a:extLst>
              <a:ext uri="{FF2B5EF4-FFF2-40B4-BE49-F238E27FC236}">
                <a16:creationId xmlns:a16="http://schemas.microsoft.com/office/drawing/2014/main" id="{807B06AC-98D0-4E4F-4BEC-05104DE4D6C3}"/>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9059DBDE-1EFC-42DD-8C88-DD8F110A9E1C}" type="slidenum">
              <a:rPr lang="en-US" altLang="en-US" sz="1800">
                <a:solidFill>
                  <a:srgbClr val="0066A1"/>
                </a:solidFill>
                <a:latin typeface="Calibri" panose="020F0502020204030204" pitchFamily="34" charset="0"/>
              </a:rPr>
              <a:pPr eaLnBrk="1" hangingPunct="1"/>
              <a:t>21</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F178-6B19-AFD8-8657-43F8A61A62E1}"/>
              </a:ext>
            </a:extLst>
          </p:cNvPr>
          <p:cNvSpPr>
            <a:spLocks noGrp="1"/>
          </p:cNvSpPr>
          <p:nvPr>
            <p:ph type="title"/>
          </p:nvPr>
        </p:nvSpPr>
        <p:spPr>
          <a:xfrm>
            <a:off x="523875" y="220663"/>
            <a:ext cx="8620125" cy="501650"/>
          </a:xfrm>
        </p:spPr>
        <p:txBody>
          <a:bodyPr rtlCol="0">
            <a:noAutofit/>
          </a:bodyPr>
          <a:lstStyle/>
          <a:p>
            <a:pPr eaLnBrk="1" fontAlgn="auto" hangingPunct="1">
              <a:spcAft>
                <a:spcPts val="0"/>
              </a:spcAft>
              <a:defRPr/>
            </a:pPr>
            <a:r>
              <a:rPr lang="en-US" sz="2550" dirty="0"/>
              <a:t>DEVELOPMENT OF THE PROCESS MODELS – STEP 1</a:t>
            </a:r>
          </a:p>
        </p:txBody>
      </p:sp>
      <p:sp>
        <p:nvSpPr>
          <p:cNvPr id="3" name="Content Placeholder 2">
            <a:extLst>
              <a:ext uri="{FF2B5EF4-FFF2-40B4-BE49-F238E27FC236}">
                <a16:creationId xmlns:a16="http://schemas.microsoft.com/office/drawing/2014/main" id="{516CEB1F-9706-4F3A-C1A9-7F58ABEB4767}"/>
              </a:ext>
            </a:extLst>
          </p:cNvPr>
          <p:cNvSpPr>
            <a:spLocks noGrp="1" noChangeArrowheads="1"/>
          </p:cNvSpPr>
          <p:nvPr>
            <p:ph idx="1"/>
          </p:nvPr>
        </p:nvSpPr>
        <p:spPr>
          <a:xfrm>
            <a:off x="0" y="981075"/>
            <a:ext cx="9144000" cy="3773488"/>
          </a:xfrm>
        </p:spPr>
        <p:txBody>
          <a:bodyPr/>
          <a:lstStyle/>
          <a:p>
            <a:pPr algn="just" eaLnBrk="1" hangingPunct="1"/>
            <a:r>
              <a:rPr lang="en-US" altLang="en-US">
                <a:solidFill>
                  <a:srgbClr val="000000"/>
                </a:solidFill>
                <a:ea typeface="Calibri" panose="020F0502020204030204" pitchFamily="34" charset="0"/>
                <a:cs typeface="Arial" panose="020B0604020202020204" pitchFamily="34" charset="0"/>
              </a:rPr>
              <a:t>Mapping of DCS/Digital Twin inputs and outputs (I/O Mapping)</a:t>
            </a:r>
          </a:p>
          <a:p>
            <a:pPr algn="just" eaLnBrk="1" hangingPunct="1"/>
            <a:r>
              <a:rPr lang="en-US" altLang="en-US">
                <a:solidFill>
                  <a:srgbClr val="000000"/>
                </a:solidFill>
                <a:ea typeface="Calibri" panose="020F0502020204030204" pitchFamily="34" charset="0"/>
                <a:cs typeface="Arial" panose="020B0604020202020204" pitchFamily="34" charset="0"/>
              </a:rPr>
              <a:t>On the Digital Twin side, the first step executed is the mapping into the system of all </a:t>
            </a:r>
            <a:r>
              <a:rPr lang="en-US" altLang="en-US" b="1">
                <a:solidFill>
                  <a:srgbClr val="000000"/>
                </a:solidFill>
                <a:ea typeface="Calibri" panose="020F0502020204030204" pitchFamily="34" charset="0"/>
                <a:cs typeface="Arial" panose="020B0604020202020204" pitchFamily="34" charset="0"/>
              </a:rPr>
              <a:t>DCS inputs and outputs</a:t>
            </a:r>
            <a:r>
              <a:rPr lang="en-US" altLang="en-US">
                <a:solidFill>
                  <a:srgbClr val="000000"/>
                </a:solidFill>
                <a:ea typeface="Calibri" panose="020F0502020204030204" pitchFamily="34" charset="0"/>
                <a:cs typeface="Arial" panose="020B0604020202020204" pitchFamily="34" charset="0"/>
              </a:rPr>
              <a:t>. In this step, each I/O device in the </a:t>
            </a:r>
            <a:r>
              <a:rPr lang="en-US" altLang="en-US" b="1">
                <a:solidFill>
                  <a:srgbClr val="000000"/>
                </a:solidFill>
                <a:ea typeface="Calibri" panose="020F0502020204030204" pitchFamily="34" charset="0"/>
                <a:cs typeface="Arial" panose="020B0604020202020204" pitchFamily="34" charset="0"/>
              </a:rPr>
              <a:t>process model </a:t>
            </a:r>
            <a:r>
              <a:rPr lang="en-US" altLang="en-US">
                <a:solidFill>
                  <a:srgbClr val="000000"/>
                </a:solidFill>
                <a:ea typeface="Calibri" panose="020F0502020204030204" pitchFamily="34" charset="0"/>
                <a:cs typeface="Arial" panose="020B0604020202020204" pitchFamily="34" charset="0"/>
              </a:rPr>
              <a:t>and the </a:t>
            </a:r>
            <a:r>
              <a:rPr lang="en-US" altLang="en-US" b="1">
                <a:solidFill>
                  <a:srgbClr val="000000"/>
                </a:solidFill>
                <a:ea typeface="Calibri" panose="020F0502020204030204" pitchFamily="34" charset="0"/>
                <a:cs typeface="Arial" panose="020B0604020202020204" pitchFamily="34" charset="0"/>
              </a:rPr>
              <a:t>matching</a:t>
            </a:r>
            <a:r>
              <a:rPr lang="en-US" altLang="en-US">
                <a:solidFill>
                  <a:srgbClr val="000000"/>
                </a:solidFill>
                <a:ea typeface="Calibri" panose="020F0502020204030204" pitchFamily="34" charset="0"/>
                <a:cs typeface="Arial" panose="020B0604020202020204" pitchFamily="34" charset="0"/>
              </a:rPr>
              <a:t> entities in the </a:t>
            </a:r>
            <a:r>
              <a:rPr lang="en-US" altLang="en-US" b="1">
                <a:solidFill>
                  <a:srgbClr val="000000"/>
                </a:solidFill>
                <a:ea typeface="Calibri" panose="020F0502020204030204" pitchFamily="34" charset="0"/>
                <a:cs typeface="Arial" panose="020B0604020202020204" pitchFamily="34" charset="0"/>
              </a:rPr>
              <a:t>DCS configuration </a:t>
            </a:r>
            <a:r>
              <a:rPr lang="en-US" altLang="en-US">
                <a:solidFill>
                  <a:srgbClr val="000000"/>
                </a:solidFill>
                <a:ea typeface="Calibri" panose="020F0502020204030204" pitchFamily="34" charset="0"/>
                <a:cs typeface="Arial" panose="020B0604020202020204" pitchFamily="34" charset="0"/>
              </a:rPr>
              <a:t>must be aligned.</a:t>
            </a:r>
          </a:p>
          <a:p>
            <a:pPr algn="just" eaLnBrk="1" hangingPunct="1"/>
            <a:r>
              <a:rPr lang="en-US" altLang="en-US">
                <a:solidFill>
                  <a:srgbClr val="000000"/>
                </a:solidFill>
                <a:ea typeface="Calibri" panose="020F0502020204030204" pitchFamily="34" charset="0"/>
                <a:cs typeface="Arial" panose="020B0604020202020204" pitchFamily="34" charset="0"/>
              </a:rPr>
              <a:t>The product of this activity is called the </a:t>
            </a:r>
            <a:r>
              <a:rPr lang="en-US" altLang="en-US" b="1">
                <a:solidFill>
                  <a:srgbClr val="000000"/>
                </a:solidFill>
                <a:ea typeface="Calibri" panose="020F0502020204030204" pitchFamily="34" charset="0"/>
                <a:cs typeface="Arial" panose="020B0604020202020204" pitchFamily="34" charset="0"/>
              </a:rPr>
              <a:t>"Cross-Reference Database"</a:t>
            </a:r>
            <a:r>
              <a:rPr lang="en-US" altLang="en-US">
                <a:solidFill>
                  <a:srgbClr val="000000"/>
                </a:solidFill>
                <a:ea typeface="Calibri" panose="020F0502020204030204" pitchFamily="34" charset="0"/>
                <a:cs typeface="Arial" panose="020B0604020202020204" pitchFamily="34" charset="0"/>
              </a:rPr>
              <a:t>. The </a:t>
            </a:r>
            <a:r>
              <a:rPr lang="en-US" altLang="en-US" b="1">
                <a:solidFill>
                  <a:srgbClr val="000000"/>
                </a:solidFill>
                <a:ea typeface="Calibri" panose="020F0502020204030204" pitchFamily="34" charset="0"/>
                <a:cs typeface="Arial" panose="020B0604020202020204" pitchFamily="34" charset="0"/>
              </a:rPr>
              <a:t>model developer</a:t>
            </a:r>
            <a:r>
              <a:rPr lang="en-US" altLang="en-US">
                <a:solidFill>
                  <a:srgbClr val="000000"/>
                </a:solidFill>
                <a:ea typeface="Calibri" panose="020F0502020204030204" pitchFamily="34" charset="0"/>
                <a:cs typeface="Arial" panose="020B0604020202020204" pitchFamily="34" charset="0"/>
              </a:rPr>
              <a:t> accomplishes this activity, as the onus is on him to match the DCS system, not the other way around.</a:t>
            </a:r>
          </a:p>
          <a:p>
            <a:pPr algn="just" eaLnBrk="1" hangingPunct="1"/>
            <a:r>
              <a:rPr lang="en-US" altLang="en-US">
                <a:solidFill>
                  <a:srgbClr val="000000"/>
                </a:solidFill>
                <a:ea typeface="Calibri" panose="020F0502020204030204" pitchFamily="34" charset="0"/>
                <a:cs typeface="Arial" panose="020B0604020202020204" pitchFamily="34" charset="0"/>
              </a:rPr>
              <a:t>The </a:t>
            </a:r>
            <a:r>
              <a:rPr lang="en-US" altLang="en-US" b="1">
                <a:solidFill>
                  <a:srgbClr val="000000"/>
                </a:solidFill>
                <a:ea typeface="Calibri" panose="020F0502020204030204" pitchFamily="34" charset="0"/>
                <a:cs typeface="Arial" panose="020B0604020202020204" pitchFamily="34" charset="0"/>
              </a:rPr>
              <a:t>modeler</a:t>
            </a:r>
            <a:r>
              <a:rPr lang="en-US" altLang="en-US">
                <a:solidFill>
                  <a:srgbClr val="000000"/>
                </a:solidFill>
                <a:ea typeface="Calibri" panose="020F0502020204030204" pitchFamily="34" charset="0"/>
                <a:cs typeface="Arial" panose="020B0604020202020204" pitchFamily="34" charset="0"/>
              </a:rPr>
              <a:t> needs only support from a DCS technician in obtaining an appropriate DCS configuration Backup. At this stage, the DCS configuration does not have to be a highly developed one.</a:t>
            </a:r>
          </a:p>
          <a:p>
            <a:pPr algn="just" eaLnBrk="1" hangingPunct="1"/>
            <a:r>
              <a:rPr lang="en-US" altLang="en-US">
                <a:solidFill>
                  <a:srgbClr val="000000"/>
                </a:solidFill>
                <a:ea typeface="Calibri" panose="020F0502020204030204" pitchFamily="34" charset="0"/>
                <a:cs typeface="Arial" panose="020B0604020202020204" pitchFamily="34" charset="0"/>
              </a:rPr>
              <a:t>With his </a:t>
            </a:r>
            <a:r>
              <a:rPr lang="en-US" altLang="en-US" b="1">
                <a:solidFill>
                  <a:srgbClr val="000000"/>
                </a:solidFill>
                <a:ea typeface="Calibri" panose="020F0502020204030204" pitchFamily="34" charset="0"/>
                <a:cs typeface="Arial" panose="020B0604020202020204" pitchFamily="34" charset="0"/>
              </a:rPr>
              <a:t>“Cross-Reference Database” </a:t>
            </a:r>
            <a:r>
              <a:rPr lang="en-US" altLang="en-US">
                <a:solidFill>
                  <a:srgbClr val="000000"/>
                </a:solidFill>
                <a:ea typeface="Calibri" panose="020F0502020204030204" pitchFamily="34" charset="0"/>
                <a:cs typeface="Arial" panose="020B0604020202020204" pitchFamily="34" charset="0"/>
              </a:rPr>
              <a:t>assembled, the model developer could appear at staging perhaps three days before the finish of the conventional DCS contractor’s FAT, for a final pre-check of process model-DCS communications. </a:t>
            </a:r>
            <a:endParaRPr lang="en-US" altLang="en-US">
              <a:ea typeface="Calibri" panose="020F050202020403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5FD78ED4-F561-98ED-9C86-BAD4B37BFD6A}"/>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4FEC38CE-3AE2-4DB1-986E-F7DB9013CF55}" type="slidenum">
              <a:rPr lang="en-US" altLang="en-US" sz="1800">
                <a:solidFill>
                  <a:srgbClr val="0066A1"/>
                </a:solidFill>
                <a:latin typeface="Calibri" panose="020F0502020204030204" pitchFamily="34" charset="0"/>
              </a:rPr>
              <a:pPr eaLnBrk="1" hangingPunct="1"/>
              <a:t>22</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E5C4-127F-0C7D-658C-5D31B5757C04}"/>
              </a:ext>
            </a:extLst>
          </p:cNvPr>
          <p:cNvSpPr>
            <a:spLocks noGrp="1" noChangeArrowheads="1"/>
          </p:cNvSpPr>
          <p:nvPr>
            <p:ph idx="1"/>
          </p:nvPr>
        </p:nvSpPr>
        <p:spPr>
          <a:xfrm>
            <a:off x="196850" y="1082675"/>
            <a:ext cx="8947150" cy="2197100"/>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Verification of the individual control loops; verification of configuration coding.</a:t>
            </a:r>
          </a:p>
          <a:p>
            <a:pPr eaLnBrk="1" hangingPunct="1"/>
            <a:r>
              <a:rPr lang="en-US" altLang="en-US">
                <a:solidFill>
                  <a:srgbClr val="000000"/>
                </a:solidFill>
                <a:ea typeface="Calibri" panose="020F0502020204030204" pitchFamily="34" charset="0"/>
                <a:cs typeface="Arial" panose="020B0604020202020204" pitchFamily="34" charset="0"/>
              </a:rPr>
              <a:t>The </a:t>
            </a:r>
            <a:r>
              <a:rPr lang="en-US" altLang="en-US" b="1">
                <a:solidFill>
                  <a:srgbClr val="000000"/>
                </a:solidFill>
                <a:ea typeface="Calibri" panose="020F0502020204030204" pitchFamily="34" charset="0"/>
                <a:cs typeface="Arial" panose="020B0604020202020204" pitchFamily="34" charset="0"/>
              </a:rPr>
              <a:t>model developer </a:t>
            </a:r>
            <a:r>
              <a:rPr lang="en-US" altLang="en-US">
                <a:solidFill>
                  <a:srgbClr val="000000"/>
                </a:solidFill>
                <a:ea typeface="Calibri" panose="020F0502020204030204" pitchFamily="34" charset="0"/>
                <a:cs typeface="Arial" panose="020B0604020202020204" pitchFamily="34" charset="0"/>
              </a:rPr>
              <a:t>must have the support of a </a:t>
            </a:r>
            <a:r>
              <a:rPr lang="en-US" altLang="en-US" b="1">
                <a:solidFill>
                  <a:srgbClr val="000000"/>
                </a:solidFill>
                <a:ea typeface="Calibri" panose="020F0502020204030204" pitchFamily="34" charset="0"/>
                <a:cs typeface="Arial" panose="020B0604020202020204" pitchFamily="34" charset="0"/>
              </a:rPr>
              <a:t>DCS technician</a:t>
            </a:r>
            <a:r>
              <a:rPr lang="en-US" altLang="en-US">
                <a:solidFill>
                  <a:srgbClr val="000000"/>
                </a:solidFill>
                <a:ea typeface="Calibri" panose="020F0502020204030204" pitchFamily="34" charset="0"/>
                <a:cs typeface="Arial" panose="020B0604020202020204" pitchFamily="34" charset="0"/>
              </a:rPr>
              <a:t>, for adjustment of control parameters, including all features such as </a:t>
            </a:r>
            <a:r>
              <a:rPr lang="en-US" altLang="en-US" b="1">
                <a:solidFill>
                  <a:srgbClr val="000000"/>
                </a:solidFill>
                <a:ea typeface="Calibri" panose="020F0502020204030204" pitchFamily="34" charset="0"/>
                <a:cs typeface="Arial" panose="020B0604020202020204" pitchFamily="34" charset="0"/>
              </a:rPr>
              <a:t>group starts and sequencing from the DCS</a:t>
            </a:r>
            <a:r>
              <a:rPr lang="en-US" altLang="en-US">
                <a:solidFill>
                  <a:srgbClr val="000000"/>
                </a:solidFill>
                <a:ea typeface="Calibri" panose="020F0502020204030204" pitchFamily="34" charset="0"/>
                <a:cs typeface="Arial" panose="020B0604020202020204" pitchFamily="34" charset="0"/>
              </a:rPr>
              <a:t> side, individual control loops were tested, by trying to start the area.</a:t>
            </a:r>
          </a:p>
          <a:p>
            <a:pPr eaLnBrk="1" hangingPunct="1"/>
            <a:r>
              <a:rPr lang="en-US" altLang="en-US">
                <a:solidFill>
                  <a:srgbClr val="000000"/>
                </a:solidFill>
                <a:ea typeface="Calibri" panose="020F0502020204030204" pitchFamily="34" charset="0"/>
                <a:cs typeface="Arial" panose="020B0604020202020204" pitchFamily="34" charset="0"/>
              </a:rPr>
              <a:t>Motor start/stops also were tested and </a:t>
            </a:r>
            <a:r>
              <a:rPr lang="en-US" altLang="en-US" b="1">
                <a:solidFill>
                  <a:srgbClr val="000000"/>
                </a:solidFill>
                <a:ea typeface="Calibri" panose="020F0502020204030204" pitchFamily="34" charset="0"/>
                <a:cs typeface="Arial" panose="020B0604020202020204" pitchFamily="34" charset="0"/>
              </a:rPr>
              <a:t>controllers pre-tuned</a:t>
            </a:r>
            <a:r>
              <a:rPr lang="en-US" altLang="en-US">
                <a:solidFill>
                  <a:srgbClr val="000000"/>
                </a:solidFill>
                <a:ea typeface="Calibri" panose="020F0502020204030204" pitchFamily="34" charset="0"/>
                <a:cs typeface="Arial" panose="020B0604020202020204" pitchFamily="34" charset="0"/>
              </a:rPr>
              <a:t>.</a:t>
            </a:r>
          </a:p>
          <a:p>
            <a:pPr eaLnBrk="1" hangingPunct="1"/>
            <a:r>
              <a:rPr lang="en-US" altLang="en-US" b="1">
                <a:solidFill>
                  <a:srgbClr val="000000"/>
                </a:solidFill>
                <a:ea typeface="Calibri" panose="020F0502020204030204" pitchFamily="34" charset="0"/>
                <a:cs typeface="Arial" panose="020B0604020202020204" pitchFamily="34" charset="0"/>
              </a:rPr>
              <a:t>Modeling corrections or changes </a:t>
            </a:r>
            <a:r>
              <a:rPr lang="en-US" altLang="en-US">
                <a:solidFill>
                  <a:srgbClr val="000000"/>
                </a:solidFill>
                <a:ea typeface="Calibri" panose="020F0502020204030204" pitchFamily="34" charset="0"/>
                <a:cs typeface="Arial" panose="020B0604020202020204" pitchFamily="34" charset="0"/>
              </a:rPr>
              <a:t>take a more detailed look at the </a:t>
            </a:r>
            <a:r>
              <a:rPr lang="en-US" altLang="en-US" b="1">
                <a:solidFill>
                  <a:srgbClr val="000000"/>
                </a:solidFill>
                <a:ea typeface="Calibri" panose="020F0502020204030204" pitchFamily="34" charset="0"/>
                <a:cs typeface="Arial" panose="020B0604020202020204" pitchFamily="34" charset="0"/>
              </a:rPr>
              <a:t>control philosophy, interlock strategies</a:t>
            </a:r>
            <a:r>
              <a:rPr lang="en-US" altLang="en-US">
                <a:solidFill>
                  <a:srgbClr val="000000"/>
                </a:solidFill>
                <a:ea typeface="Calibri" panose="020F0502020204030204" pitchFamily="34" charset="0"/>
                <a:cs typeface="Arial" panose="020B0604020202020204" pitchFamily="34" charset="0"/>
              </a:rPr>
              <a:t>.</a:t>
            </a:r>
            <a:endParaRPr lang="en-US" altLang="en-US">
              <a:ea typeface="Calibri" panose="020F0502020204030204" pitchFamily="34" charset="0"/>
              <a:cs typeface="Arial" panose="020B0604020202020204" pitchFamily="34" charset="0"/>
            </a:endParaRPr>
          </a:p>
        </p:txBody>
      </p:sp>
      <p:sp>
        <p:nvSpPr>
          <p:cNvPr id="62467" name="Slide Number Placeholder 3">
            <a:extLst>
              <a:ext uri="{FF2B5EF4-FFF2-40B4-BE49-F238E27FC236}">
                <a16:creationId xmlns:a16="http://schemas.microsoft.com/office/drawing/2014/main" id="{CA3C8F91-0C38-9358-CFBB-9DB83E3B6B69}"/>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EB1A0B0-7835-4DD3-9F18-28277BCF824C}" type="slidenum">
              <a:rPr lang="en-US" altLang="en-US" sz="1800">
                <a:solidFill>
                  <a:srgbClr val="0066A1"/>
                </a:solidFill>
                <a:latin typeface="Calibri" panose="020F0502020204030204" pitchFamily="34" charset="0"/>
              </a:rPr>
              <a:pPr eaLnBrk="1" hangingPunct="1"/>
              <a:t>23</a:t>
            </a:fld>
            <a:endParaRPr lang="en-US" altLang="en-US" sz="1800">
              <a:solidFill>
                <a:srgbClr val="0066A1"/>
              </a:solidFill>
              <a:latin typeface="Calibri" panose="020F0502020204030204" pitchFamily="34" charset="0"/>
            </a:endParaRPr>
          </a:p>
        </p:txBody>
      </p:sp>
      <p:sp>
        <p:nvSpPr>
          <p:cNvPr id="5" name="Title 1">
            <a:extLst>
              <a:ext uri="{FF2B5EF4-FFF2-40B4-BE49-F238E27FC236}">
                <a16:creationId xmlns:a16="http://schemas.microsoft.com/office/drawing/2014/main" id="{30F1B7DA-D734-4AC8-D767-2C72DE84DEC5}"/>
              </a:ext>
            </a:extLst>
          </p:cNvPr>
          <p:cNvSpPr txBox="1">
            <a:spLocks/>
          </p:cNvSpPr>
          <p:nvPr/>
        </p:nvSpPr>
        <p:spPr bwMode="black">
          <a:xfrm>
            <a:off x="523875" y="220663"/>
            <a:ext cx="8620125" cy="501650"/>
          </a:xfrm>
          <a:prstGeom prst="rect">
            <a:avLst/>
          </a:prstGeom>
          <a:noFill/>
          <a:ln>
            <a:noFill/>
          </a:ln>
          <a:effectLst/>
        </p:spPr>
        <p:txBody>
          <a:bodyPr/>
          <a:lstStyle>
            <a:lvl1pPr algn="l" rtl="0" eaLnBrk="1" fontAlgn="base" hangingPunct="1">
              <a:spcBef>
                <a:spcPct val="0"/>
              </a:spcBef>
              <a:spcAft>
                <a:spcPct val="0"/>
              </a:spcAft>
              <a:defRPr sz="2100" b="1" kern="1200">
                <a:solidFill>
                  <a:srgbClr val="072B61"/>
                </a:solidFill>
                <a:latin typeface="+mj-lt"/>
                <a:ea typeface="+mj-ea"/>
                <a:cs typeface="+mj-cs"/>
              </a:defRPr>
            </a:lvl1pPr>
            <a:lvl2pPr algn="l" rtl="0" eaLnBrk="1" fontAlgn="base" hangingPunct="1">
              <a:spcBef>
                <a:spcPct val="0"/>
              </a:spcBef>
              <a:spcAft>
                <a:spcPct val="0"/>
              </a:spcAft>
              <a:defRPr sz="2100" b="1">
                <a:solidFill>
                  <a:srgbClr val="072B61"/>
                </a:solidFill>
                <a:latin typeface="Arial" panose="020B0604020202020204" pitchFamily="34" charset="0"/>
              </a:defRPr>
            </a:lvl2pPr>
            <a:lvl3pPr algn="l" rtl="0" eaLnBrk="1" fontAlgn="base" hangingPunct="1">
              <a:spcBef>
                <a:spcPct val="0"/>
              </a:spcBef>
              <a:spcAft>
                <a:spcPct val="0"/>
              </a:spcAft>
              <a:defRPr sz="2100" b="1">
                <a:solidFill>
                  <a:srgbClr val="072B61"/>
                </a:solidFill>
                <a:latin typeface="Arial" panose="020B0604020202020204" pitchFamily="34" charset="0"/>
              </a:defRPr>
            </a:lvl3pPr>
            <a:lvl4pPr algn="l" rtl="0" eaLnBrk="1" fontAlgn="base" hangingPunct="1">
              <a:spcBef>
                <a:spcPct val="0"/>
              </a:spcBef>
              <a:spcAft>
                <a:spcPct val="0"/>
              </a:spcAft>
              <a:defRPr sz="2100" b="1">
                <a:solidFill>
                  <a:srgbClr val="072B61"/>
                </a:solidFill>
                <a:latin typeface="Arial" panose="020B0604020202020204" pitchFamily="34" charset="0"/>
              </a:defRPr>
            </a:lvl4pPr>
            <a:lvl5pPr algn="l" rtl="0" eaLnBrk="1" fontAlgn="base" hangingPunct="1">
              <a:spcBef>
                <a:spcPct val="0"/>
              </a:spcBef>
              <a:spcAft>
                <a:spcPct val="0"/>
              </a:spcAft>
              <a:defRPr sz="2100" b="1">
                <a:solidFill>
                  <a:srgbClr val="072B61"/>
                </a:solidFill>
                <a:latin typeface="Arial" panose="020B0604020202020204" pitchFamily="34" charset="0"/>
              </a:defRPr>
            </a:lvl5pPr>
            <a:lvl6pPr marL="342900" algn="l" rtl="0" eaLnBrk="1" fontAlgn="base" hangingPunct="1">
              <a:spcBef>
                <a:spcPct val="0"/>
              </a:spcBef>
              <a:spcAft>
                <a:spcPct val="0"/>
              </a:spcAft>
              <a:defRPr sz="2100" b="1">
                <a:solidFill>
                  <a:srgbClr val="072B61"/>
                </a:solidFill>
                <a:latin typeface="Arial" panose="020B0604020202020204" pitchFamily="34" charset="0"/>
              </a:defRPr>
            </a:lvl6pPr>
            <a:lvl7pPr marL="685800" algn="l" rtl="0" eaLnBrk="1" fontAlgn="base" hangingPunct="1">
              <a:spcBef>
                <a:spcPct val="0"/>
              </a:spcBef>
              <a:spcAft>
                <a:spcPct val="0"/>
              </a:spcAft>
              <a:defRPr sz="2100" b="1">
                <a:solidFill>
                  <a:srgbClr val="072B61"/>
                </a:solidFill>
                <a:latin typeface="Arial" panose="020B0604020202020204" pitchFamily="34" charset="0"/>
              </a:defRPr>
            </a:lvl7pPr>
            <a:lvl8pPr marL="1028700" algn="l" rtl="0" eaLnBrk="1" fontAlgn="base" hangingPunct="1">
              <a:spcBef>
                <a:spcPct val="0"/>
              </a:spcBef>
              <a:spcAft>
                <a:spcPct val="0"/>
              </a:spcAft>
              <a:defRPr sz="2100" b="1">
                <a:solidFill>
                  <a:srgbClr val="072B61"/>
                </a:solidFill>
                <a:latin typeface="Arial" panose="020B0604020202020204" pitchFamily="34" charset="0"/>
              </a:defRPr>
            </a:lvl8pPr>
            <a:lvl9pPr marL="1371600" algn="l" rtl="0" eaLnBrk="1" fontAlgn="base" hangingPunct="1">
              <a:spcBef>
                <a:spcPct val="0"/>
              </a:spcBef>
              <a:spcAft>
                <a:spcPct val="0"/>
              </a:spcAft>
              <a:defRPr sz="2100" b="1">
                <a:solidFill>
                  <a:srgbClr val="072B61"/>
                </a:solidFill>
                <a:latin typeface="Arial" panose="020B0604020202020204" pitchFamily="34" charset="0"/>
              </a:defRPr>
            </a:lvl9pPr>
          </a:lstStyle>
          <a:p>
            <a:pPr fontAlgn="auto">
              <a:spcAft>
                <a:spcPts val="0"/>
              </a:spcAft>
              <a:defRPr/>
            </a:pPr>
            <a:r>
              <a:rPr lang="en-US" sz="2550" dirty="0"/>
              <a:t>DEVELOPMENT OF THE PROCESS MODELS – STEP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1510A-FEC6-9606-018A-069B5E319DFF}"/>
              </a:ext>
            </a:extLst>
          </p:cNvPr>
          <p:cNvSpPr>
            <a:spLocks noGrp="1" noChangeArrowheads="1"/>
          </p:cNvSpPr>
          <p:nvPr>
            <p:ph idx="1"/>
          </p:nvPr>
        </p:nvSpPr>
        <p:spPr>
          <a:xfrm>
            <a:off x="0" y="923925"/>
            <a:ext cx="9144000" cy="3898900"/>
          </a:xfrm>
        </p:spPr>
        <p:txBody>
          <a:bodyPr rtlCol="0">
            <a:normAutofit lnSpcReduction="10000"/>
          </a:bodyPr>
          <a:lstStyle/>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Verification of the </a:t>
            </a:r>
            <a:r>
              <a:rPr lang="en-US" altLang="en-US" b="1" dirty="0">
                <a:solidFill>
                  <a:srgbClr val="000000"/>
                </a:solidFill>
                <a:ea typeface="Calibri" panose="020F0502020204030204" pitchFamily="34" charset="0"/>
                <a:cs typeface="Arial" panose="020B0604020202020204" pitchFamily="34" charset="0"/>
              </a:rPr>
              <a:t>EPC operating procedures </a:t>
            </a:r>
            <a:r>
              <a:rPr lang="en-US" altLang="en-US" dirty="0">
                <a:solidFill>
                  <a:srgbClr val="000000"/>
                </a:solidFill>
                <a:ea typeface="Calibri" panose="020F0502020204030204" pitchFamily="34" charset="0"/>
                <a:cs typeface="Arial" panose="020B0604020202020204" pitchFamily="34" charset="0"/>
              </a:rPr>
              <a:t>and final validation of the </a:t>
            </a:r>
            <a:r>
              <a:rPr lang="en-US" altLang="en-US" b="1" dirty="0">
                <a:solidFill>
                  <a:srgbClr val="000000"/>
                </a:solidFill>
                <a:ea typeface="Calibri" panose="020F0502020204030204" pitchFamily="34" charset="0"/>
                <a:cs typeface="Arial" panose="020B0604020202020204" pitchFamily="34" charset="0"/>
              </a:rPr>
              <a:t>process models</a:t>
            </a:r>
            <a:r>
              <a:rPr lang="en-US" altLang="en-US" dirty="0">
                <a:solidFill>
                  <a:srgbClr val="000000"/>
                </a:solidFill>
                <a:ea typeface="Calibri" panose="020F0502020204030204" pitchFamily="34" charset="0"/>
                <a:cs typeface="Arial" panose="020B0604020202020204" pitchFamily="34" charset="0"/>
              </a:rPr>
              <a:t> </a:t>
            </a:r>
            <a:r>
              <a:rPr lang="en-US" altLang="en-US" u="sng" dirty="0">
                <a:solidFill>
                  <a:srgbClr val="000000"/>
                </a:solidFill>
                <a:ea typeface="Calibri" panose="020F0502020204030204" pitchFamily="34" charset="0"/>
                <a:cs typeface="Arial" panose="020B0604020202020204" pitchFamily="34" charset="0"/>
              </a:rPr>
              <a:t>identified mistakes </a:t>
            </a:r>
            <a:r>
              <a:rPr lang="en-US" altLang="en-US" dirty="0">
                <a:solidFill>
                  <a:srgbClr val="000000"/>
                </a:solidFill>
                <a:ea typeface="Calibri" panose="020F0502020204030204" pitchFamily="34" charset="0"/>
                <a:cs typeface="Arial" panose="020B0604020202020204" pitchFamily="34" charset="0"/>
              </a:rPr>
              <a:t>in </a:t>
            </a:r>
            <a:r>
              <a:rPr lang="en-US" altLang="en-US" b="1" dirty="0">
                <a:solidFill>
                  <a:srgbClr val="000000"/>
                </a:solidFill>
                <a:ea typeface="Calibri" panose="020F0502020204030204" pitchFamily="34" charset="0"/>
                <a:cs typeface="Arial" panose="020B0604020202020204" pitchFamily="34" charset="0"/>
              </a:rPr>
              <a:t>DCS configuration coding</a:t>
            </a:r>
            <a:r>
              <a:rPr lang="en-US" altLang="en-US" dirty="0">
                <a:solidFill>
                  <a:srgbClr val="000000"/>
                </a:solidFill>
                <a:ea typeface="Calibri" panose="020F0502020204030204" pitchFamily="34" charset="0"/>
                <a:cs typeface="Arial" panose="020B0604020202020204" pitchFamily="34" charset="0"/>
              </a:rPr>
              <a:t>; modeling errors or suggested changes; control strategy errors or suggested changes in philosophy</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A DCS configuration which could start the “virtual mill” was considered highly likely to be a configuration which would start the real mill.</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virtual mill (in essence a dynamic process model, an area DCS control configuration and an array of supporting hardware and software) was at this point ready to be applied to operator training.</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Once the </a:t>
            </a:r>
            <a:r>
              <a:rPr lang="en-US" altLang="en-US" b="1" dirty="0">
                <a:solidFill>
                  <a:srgbClr val="000000"/>
                </a:solidFill>
                <a:ea typeface="Calibri" panose="020F0502020204030204" pitchFamily="34" charset="0"/>
                <a:cs typeface="Arial" panose="020B0604020202020204" pitchFamily="34" charset="0"/>
              </a:rPr>
              <a:t>dynamic process model</a:t>
            </a:r>
            <a:r>
              <a:rPr lang="en-US" altLang="en-US" dirty="0">
                <a:solidFill>
                  <a:srgbClr val="000000"/>
                </a:solidFill>
                <a:ea typeface="Calibri" panose="020F0502020204030204" pitchFamily="34" charset="0"/>
                <a:cs typeface="Arial" panose="020B0604020202020204" pitchFamily="34" charset="0"/>
              </a:rPr>
              <a:t>, or Virtual Pulp &amp; Paper Mill, is built in the Digital Twin Software;</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planned Pulp &amp; Paper Mill </a:t>
            </a:r>
            <a:r>
              <a:rPr lang="en-US" altLang="en-US" b="1" dirty="0">
                <a:solidFill>
                  <a:srgbClr val="000000"/>
                </a:solidFill>
                <a:ea typeface="Calibri" panose="020F0502020204030204" pitchFamily="34" charset="0"/>
                <a:cs typeface="Arial" panose="020B0604020202020204" pitchFamily="34" charset="0"/>
              </a:rPr>
              <a:t>behavior is analyzed </a:t>
            </a:r>
            <a:r>
              <a:rPr lang="en-US" altLang="en-US" dirty="0">
                <a:solidFill>
                  <a:srgbClr val="000000"/>
                </a:solidFill>
                <a:ea typeface="Calibri" panose="020F0502020204030204" pitchFamily="34" charset="0"/>
                <a:cs typeface="Arial" panose="020B0604020202020204" pitchFamily="34" charset="0"/>
              </a:rPr>
              <a:t>over a range of pulp quality parameters, production rates, and operational settings and constraints.</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a:t>
            </a:r>
            <a:r>
              <a:rPr lang="en-US" altLang="en-US" b="1" dirty="0">
                <a:solidFill>
                  <a:srgbClr val="000000"/>
                </a:solidFill>
                <a:ea typeface="Calibri" panose="020F0502020204030204" pitchFamily="34" charset="0"/>
                <a:cs typeface="Arial" panose="020B0604020202020204" pitchFamily="34" charset="0"/>
              </a:rPr>
              <a:t>Virtual Pulp &amp; Paper Mill </a:t>
            </a:r>
            <a:r>
              <a:rPr lang="en-US" altLang="en-US" dirty="0">
                <a:solidFill>
                  <a:srgbClr val="000000"/>
                </a:solidFill>
                <a:ea typeface="Calibri" panose="020F0502020204030204" pitchFamily="34" charset="0"/>
                <a:cs typeface="Arial" panose="020B0604020202020204" pitchFamily="34" charset="0"/>
              </a:rPr>
              <a:t>helped </a:t>
            </a:r>
            <a:r>
              <a:rPr lang="en-US" altLang="en-US" b="1" dirty="0">
                <a:solidFill>
                  <a:srgbClr val="000000"/>
                </a:solidFill>
                <a:ea typeface="Calibri" panose="020F0502020204030204" pitchFamily="34" charset="0"/>
                <a:cs typeface="Arial" panose="020B0604020202020204" pitchFamily="34" charset="0"/>
              </a:rPr>
              <a:t>discover</a:t>
            </a:r>
            <a:r>
              <a:rPr lang="en-US" altLang="en-US" dirty="0">
                <a:solidFill>
                  <a:srgbClr val="000000"/>
                </a:solidFill>
                <a:ea typeface="Calibri" panose="020F0502020204030204" pitchFamily="34" charset="0"/>
                <a:cs typeface="Arial" panose="020B0604020202020204" pitchFamily="34" charset="0"/>
              </a:rPr>
              <a:t> dynamic </a:t>
            </a:r>
            <a:r>
              <a:rPr lang="en-US" altLang="en-US" b="1" dirty="0">
                <a:solidFill>
                  <a:srgbClr val="000000"/>
                </a:solidFill>
                <a:ea typeface="Calibri" panose="020F0502020204030204" pitchFamily="34" charset="0"/>
                <a:cs typeface="Arial" panose="020B0604020202020204" pitchFamily="34" charset="0"/>
              </a:rPr>
              <a:t>system</a:t>
            </a:r>
            <a:r>
              <a:rPr lang="en-US" altLang="en-US" dirty="0">
                <a:solidFill>
                  <a:srgbClr val="000000"/>
                </a:solidFill>
                <a:ea typeface="Calibri" panose="020F0502020204030204" pitchFamily="34" charset="0"/>
                <a:cs typeface="Arial" panose="020B0604020202020204" pitchFamily="34" charset="0"/>
              </a:rPr>
              <a:t> behavior </a:t>
            </a:r>
            <a:r>
              <a:rPr lang="en-US" altLang="en-US" b="1" dirty="0">
                <a:solidFill>
                  <a:srgbClr val="000000"/>
                </a:solidFill>
                <a:ea typeface="Calibri" panose="020F0502020204030204" pitchFamily="34" charset="0"/>
                <a:cs typeface="Arial" panose="020B0604020202020204" pitchFamily="34" charset="0"/>
              </a:rPr>
              <a:t>problems</a:t>
            </a:r>
            <a:r>
              <a:rPr lang="en-US" altLang="en-US" dirty="0">
                <a:solidFill>
                  <a:srgbClr val="000000"/>
                </a:solidFill>
                <a:ea typeface="Calibri" panose="020F0502020204030204" pitchFamily="34" charset="0"/>
                <a:cs typeface="Arial" panose="020B0604020202020204" pitchFamily="34" charset="0"/>
              </a:rPr>
              <a:t>, including process control issues.</a:t>
            </a:r>
            <a:endParaRPr lang="en-US" altLang="en-US" dirty="0">
              <a:ea typeface="Calibri" panose="020F0502020204030204" pitchFamily="34" charset="0"/>
              <a:cs typeface="Arial" panose="020B0604020202020204" pitchFamily="34" charset="0"/>
            </a:endParaRPr>
          </a:p>
        </p:txBody>
      </p:sp>
      <p:sp>
        <p:nvSpPr>
          <p:cNvPr id="63491" name="Slide Number Placeholder 3">
            <a:extLst>
              <a:ext uri="{FF2B5EF4-FFF2-40B4-BE49-F238E27FC236}">
                <a16:creationId xmlns:a16="http://schemas.microsoft.com/office/drawing/2014/main" id="{85732127-2C8F-C6AF-CB06-2500A86A3290}"/>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5856911-4E3F-4294-ACB1-E0B2CB07FA42}" type="slidenum">
              <a:rPr lang="en-US" altLang="en-US" sz="1800">
                <a:solidFill>
                  <a:srgbClr val="0066A1"/>
                </a:solidFill>
                <a:latin typeface="Calibri" panose="020F0502020204030204" pitchFamily="34" charset="0"/>
              </a:rPr>
              <a:pPr eaLnBrk="1" hangingPunct="1"/>
              <a:t>24</a:t>
            </a:fld>
            <a:endParaRPr lang="en-US" altLang="en-US" sz="1800">
              <a:solidFill>
                <a:srgbClr val="0066A1"/>
              </a:solidFill>
              <a:latin typeface="Calibri" panose="020F0502020204030204" pitchFamily="34" charset="0"/>
            </a:endParaRPr>
          </a:p>
        </p:txBody>
      </p:sp>
      <p:sp>
        <p:nvSpPr>
          <p:cNvPr id="5" name="Title 1">
            <a:extLst>
              <a:ext uri="{FF2B5EF4-FFF2-40B4-BE49-F238E27FC236}">
                <a16:creationId xmlns:a16="http://schemas.microsoft.com/office/drawing/2014/main" id="{57C657A5-0B6D-3F96-6AC5-C33A2E229897}"/>
              </a:ext>
            </a:extLst>
          </p:cNvPr>
          <p:cNvSpPr>
            <a:spLocks noGrp="1"/>
          </p:cNvSpPr>
          <p:nvPr>
            <p:ph type="title"/>
          </p:nvPr>
        </p:nvSpPr>
        <p:spPr>
          <a:xfrm>
            <a:off x="523875" y="220663"/>
            <a:ext cx="8620125" cy="501650"/>
          </a:xfrm>
        </p:spPr>
        <p:txBody>
          <a:bodyPr rtlCol="0">
            <a:noAutofit/>
          </a:bodyPr>
          <a:lstStyle/>
          <a:p>
            <a:pPr eaLnBrk="1" fontAlgn="auto" hangingPunct="1">
              <a:spcAft>
                <a:spcPts val="0"/>
              </a:spcAft>
              <a:defRPr/>
            </a:pPr>
            <a:r>
              <a:rPr lang="en-US" sz="2550" dirty="0"/>
              <a:t>DEVELOPMENT OF THE PROCESS MODELS – STEP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107-A530-BF6C-64F5-FD814BA71122}"/>
              </a:ext>
            </a:extLst>
          </p:cNvPr>
          <p:cNvSpPr>
            <a:spLocks noGrp="1"/>
          </p:cNvSpPr>
          <p:nvPr>
            <p:ph type="title"/>
          </p:nvPr>
        </p:nvSpPr>
        <p:spPr>
          <a:xfrm>
            <a:off x="1927225" y="101600"/>
            <a:ext cx="8355013" cy="501650"/>
          </a:xfrm>
        </p:spPr>
        <p:txBody>
          <a:bodyPr rtlCol="0">
            <a:noAutofit/>
          </a:bodyPr>
          <a:lstStyle/>
          <a:p>
            <a:pPr eaLnBrk="1" fontAlgn="auto" hangingPunct="1">
              <a:spcAft>
                <a:spcPts val="0"/>
              </a:spcAft>
              <a:defRPr/>
            </a:pPr>
            <a:r>
              <a:rPr lang="en-US" sz="2550" dirty="0"/>
              <a:t>DATA REQUIRED FOR THE MODEL BUILDING</a:t>
            </a:r>
          </a:p>
        </p:txBody>
      </p:sp>
      <p:sp>
        <p:nvSpPr>
          <p:cNvPr id="3" name="Content Placeholder 2">
            <a:extLst>
              <a:ext uri="{FF2B5EF4-FFF2-40B4-BE49-F238E27FC236}">
                <a16:creationId xmlns:a16="http://schemas.microsoft.com/office/drawing/2014/main" id="{14FD0A6D-FADD-DBAE-9CED-F97860F42BAC}"/>
              </a:ext>
            </a:extLst>
          </p:cNvPr>
          <p:cNvSpPr>
            <a:spLocks noGrp="1" noChangeArrowheads="1"/>
          </p:cNvSpPr>
          <p:nvPr>
            <p:ph idx="1"/>
          </p:nvPr>
        </p:nvSpPr>
        <p:spPr>
          <a:xfrm>
            <a:off x="1185863" y="763588"/>
            <a:ext cx="7958137" cy="3898900"/>
          </a:xfrm>
        </p:spPr>
        <p:txBody>
          <a:bodyPr/>
          <a:lstStyle/>
          <a:p>
            <a:pPr eaLnBrk="1" hangingPunct="1"/>
            <a:r>
              <a:rPr lang="en-US" altLang="en-US">
                <a:solidFill>
                  <a:srgbClr val="000000"/>
                </a:solidFill>
                <a:ea typeface="Calibri" panose="020F0502020204030204" pitchFamily="34" charset="0"/>
                <a:cs typeface="Arial" panose="020B0604020202020204" pitchFamily="34" charset="0"/>
              </a:rPr>
              <a:t>Process flow diagrams (PFDs) </a:t>
            </a:r>
          </a:p>
          <a:p>
            <a:pPr eaLnBrk="1" hangingPunct="1"/>
            <a:r>
              <a:rPr lang="en-US" altLang="en-US">
                <a:solidFill>
                  <a:srgbClr val="000000"/>
                </a:solidFill>
                <a:ea typeface="Calibri" panose="020F0502020204030204" pitchFamily="34" charset="0"/>
                <a:cs typeface="Arial" panose="020B0604020202020204" pitchFamily="34" charset="0"/>
              </a:rPr>
              <a:t>Piping and instrumentation diagrams (P&amp;IDs) </a:t>
            </a:r>
          </a:p>
          <a:p>
            <a:pPr eaLnBrk="1" hangingPunct="1"/>
            <a:r>
              <a:rPr lang="en-US" altLang="en-US">
                <a:solidFill>
                  <a:srgbClr val="000000"/>
                </a:solidFill>
                <a:ea typeface="Calibri" panose="020F0502020204030204" pitchFamily="34" charset="0"/>
                <a:cs typeface="Arial" panose="020B0604020202020204" pitchFamily="34" charset="0"/>
              </a:rPr>
              <a:t>Process design criteria </a:t>
            </a:r>
          </a:p>
          <a:p>
            <a:pPr eaLnBrk="1" hangingPunct="1"/>
            <a:r>
              <a:rPr lang="en-US" altLang="en-US">
                <a:solidFill>
                  <a:srgbClr val="000000"/>
                </a:solidFill>
                <a:ea typeface="Calibri" panose="020F0502020204030204" pitchFamily="34" charset="0"/>
                <a:cs typeface="Arial" panose="020B0604020202020204" pitchFamily="34" charset="0"/>
              </a:rPr>
              <a:t>Process description </a:t>
            </a:r>
          </a:p>
          <a:p>
            <a:pPr eaLnBrk="1" hangingPunct="1"/>
            <a:r>
              <a:rPr lang="en-US" altLang="en-US">
                <a:solidFill>
                  <a:srgbClr val="000000"/>
                </a:solidFill>
                <a:ea typeface="Calibri" panose="020F0502020204030204" pitchFamily="34" charset="0"/>
                <a:cs typeface="Arial" panose="020B0604020202020204" pitchFamily="34" charset="0"/>
              </a:rPr>
              <a:t>Process control philosophy </a:t>
            </a:r>
          </a:p>
          <a:p>
            <a:pPr eaLnBrk="1" hangingPunct="1"/>
            <a:r>
              <a:rPr lang="en-US" altLang="en-US">
                <a:solidFill>
                  <a:srgbClr val="000000"/>
                </a:solidFill>
                <a:ea typeface="Calibri" panose="020F0502020204030204" pitchFamily="34" charset="0"/>
                <a:cs typeface="Arial" panose="020B0604020202020204" pitchFamily="34" charset="0"/>
              </a:rPr>
              <a:t>Mechanical equipment list </a:t>
            </a:r>
          </a:p>
          <a:p>
            <a:pPr eaLnBrk="1" hangingPunct="1"/>
            <a:r>
              <a:rPr lang="en-US" altLang="en-US">
                <a:solidFill>
                  <a:srgbClr val="000000"/>
                </a:solidFill>
                <a:ea typeface="Calibri" panose="020F0502020204030204" pitchFamily="34" charset="0"/>
                <a:cs typeface="Arial" panose="020B0604020202020204" pitchFamily="34" charset="0"/>
              </a:rPr>
              <a:t>mill plans and raw material delivery schedules</a:t>
            </a:r>
          </a:p>
          <a:p>
            <a:pPr eaLnBrk="1" hangingPunct="1"/>
            <a:r>
              <a:rPr lang="en-US" altLang="en-US">
                <a:solidFill>
                  <a:srgbClr val="000000"/>
                </a:solidFill>
                <a:ea typeface="Calibri" panose="020F0502020204030204" pitchFamily="34" charset="0"/>
                <a:cs typeface="Arial" panose="020B0604020202020204" pitchFamily="34" charset="0"/>
              </a:rPr>
              <a:t>Process quality data </a:t>
            </a:r>
          </a:p>
          <a:p>
            <a:pPr eaLnBrk="1" hangingPunct="1"/>
            <a:r>
              <a:rPr lang="en-US" altLang="en-US">
                <a:solidFill>
                  <a:srgbClr val="000000"/>
                </a:solidFill>
                <a:ea typeface="Calibri" panose="020F0502020204030204" pitchFamily="34" charset="0"/>
                <a:cs typeface="Arial" panose="020B0604020202020204" pitchFamily="34" charset="0"/>
              </a:rPr>
              <a:t>Equipment elevations and layouts </a:t>
            </a:r>
          </a:p>
          <a:p>
            <a:pPr eaLnBrk="1" hangingPunct="1"/>
            <a:r>
              <a:rPr lang="en-US" altLang="en-US">
                <a:solidFill>
                  <a:srgbClr val="000000"/>
                </a:solidFill>
                <a:ea typeface="Calibri" panose="020F0502020204030204" pitchFamily="34" charset="0"/>
                <a:cs typeface="Arial" panose="020B0604020202020204" pitchFamily="34" charset="0"/>
              </a:rPr>
              <a:t>Pump and control valve data sheets, and other equipment specifications </a:t>
            </a:r>
          </a:p>
          <a:p>
            <a:pPr eaLnBrk="1" hangingPunct="1"/>
            <a:r>
              <a:rPr lang="en-US" altLang="en-US">
                <a:solidFill>
                  <a:srgbClr val="000000"/>
                </a:solidFill>
                <a:ea typeface="Calibri" panose="020F0502020204030204" pitchFamily="34" charset="0"/>
                <a:cs typeface="Arial" panose="020B0604020202020204" pitchFamily="34" charset="0"/>
              </a:rPr>
              <a:t>Piping line lengths and resistances (orthogonal drawings)</a:t>
            </a:r>
          </a:p>
        </p:txBody>
      </p:sp>
      <p:sp>
        <p:nvSpPr>
          <p:cNvPr id="65540" name="Content Placeholder 2">
            <a:extLst>
              <a:ext uri="{FF2B5EF4-FFF2-40B4-BE49-F238E27FC236}">
                <a16:creationId xmlns:a16="http://schemas.microsoft.com/office/drawing/2014/main" id="{32C2694C-A946-72EC-0A7E-A3B948D6B784}"/>
              </a:ext>
            </a:extLst>
          </p:cNvPr>
          <p:cNvSpPr txBox="1">
            <a:spLocks noChangeArrowheads="1"/>
          </p:cNvSpPr>
          <p:nvPr/>
        </p:nvSpPr>
        <p:spPr bwMode="auto">
          <a:xfrm>
            <a:off x="628650" y="1228725"/>
            <a:ext cx="7886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65541" name="Content Placeholder 2">
            <a:extLst>
              <a:ext uri="{FF2B5EF4-FFF2-40B4-BE49-F238E27FC236}">
                <a16:creationId xmlns:a16="http://schemas.microsoft.com/office/drawing/2014/main" id="{C01D7178-2F74-5B5C-A637-B13D4D086922}"/>
              </a:ext>
            </a:extLst>
          </p:cNvPr>
          <p:cNvSpPr txBox="1">
            <a:spLocks noChangeArrowheads="1"/>
          </p:cNvSpPr>
          <p:nvPr/>
        </p:nvSpPr>
        <p:spPr bwMode="auto">
          <a:xfrm>
            <a:off x="628650" y="2544763"/>
            <a:ext cx="78867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65542" name="Slide Number Placeholder 3">
            <a:extLst>
              <a:ext uri="{FF2B5EF4-FFF2-40B4-BE49-F238E27FC236}">
                <a16:creationId xmlns:a16="http://schemas.microsoft.com/office/drawing/2014/main" id="{39246A3D-D20D-10A1-C203-E103A6422586}"/>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2F6D7B18-8C3B-4F1E-B603-A88FF0A9C96A}" type="slidenum">
              <a:rPr lang="en-US" altLang="en-US" sz="1800">
                <a:solidFill>
                  <a:srgbClr val="0066A1"/>
                </a:solidFill>
                <a:latin typeface="Calibri" panose="020F0502020204030204" pitchFamily="34" charset="0"/>
              </a:rPr>
              <a:pPr eaLnBrk="1" hangingPunct="1"/>
              <a:t>25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753-E5D5-8FCF-1EE7-A851CC74005B}"/>
              </a:ext>
            </a:extLst>
          </p:cNvPr>
          <p:cNvSpPr>
            <a:spLocks noGrp="1"/>
          </p:cNvSpPr>
          <p:nvPr>
            <p:ph type="title"/>
          </p:nvPr>
        </p:nvSpPr>
        <p:spPr>
          <a:xfrm>
            <a:off x="2228850" y="90488"/>
            <a:ext cx="6578600" cy="503237"/>
          </a:xfrm>
        </p:spPr>
        <p:txBody>
          <a:bodyPr rtlCol="0">
            <a:noAutofit/>
          </a:bodyPr>
          <a:lstStyle/>
          <a:p>
            <a:pPr eaLnBrk="1" fontAlgn="auto" hangingPunct="1">
              <a:spcAft>
                <a:spcPts val="0"/>
              </a:spcAft>
              <a:defRPr/>
            </a:pPr>
            <a:r>
              <a:rPr lang="en-US" sz="2550" dirty="0"/>
              <a:t>NEXT STEPS</a:t>
            </a:r>
          </a:p>
        </p:txBody>
      </p:sp>
      <p:sp>
        <p:nvSpPr>
          <p:cNvPr id="3" name="Content Placeholder 2">
            <a:extLst>
              <a:ext uri="{FF2B5EF4-FFF2-40B4-BE49-F238E27FC236}">
                <a16:creationId xmlns:a16="http://schemas.microsoft.com/office/drawing/2014/main" id="{CEE0956A-E3A8-9A84-003C-81634754F05F}"/>
              </a:ext>
            </a:extLst>
          </p:cNvPr>
          <p:cNvSpPr>
            <a:spLocks noGrp="1" noChangeArrowheads="1"/>
          </p:cNvSpPr>
          <p:nvPr>
            <p:ph idx="1"/>
          </p:nvPr>
        </p:nvSpPr>
        <p:spPr>
          <a:xfrm>
            <a:off x="0" y="947738"/>
            <a:ext cx="9144000" cy="4030662"/>
          </a:xfrm>
        </p:spPr>
        <p:txBody>
          <a:bodyPr rtlCol="0">
            <a:normAutofit lnSpcReduction="10000"/>
          </a:bodyPr>
          <a:lstStyle/>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next step is to run the Digital Twin, just as a real mill can be run, through startup sequences, production rate changes, raw material (chips, pulp, ore, etc.) changes, etc. to determine how the mill will behave, dynamically, during such changes.</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models were already highly developed and were ‘run’ to simulate process operation in faster-than-real time;</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where the engineer discovered </a:t>
            </a:r>
            <a:r>
              <a:rPr lang="en-US" altLang="en-US" b="1" dirty="0">
                <a:solidFill>
                  <a:srgbClr val="000000"/>
                </a:solidFill>
                <a:ea typeface="Calibri" panose="020F0502020204030204" pitchFamily="34" charset="0"/>
                <a:cs typeface="Arial" panose="020B0604020202020204" pitchFamily="34" charset="0"/>
              </a:rPr>
              <a:t>process problems in the Virtual Pulp &amp; Paper Mill</a:t>
            </a:r>
            <a:r>
              <a:rPr lang="en-US" altLang="en-US" dirty="0">
                <a:solidFill>
                  <a:srgbClr val="000000"/>
                </a:solidFill>
                <a:ea typeface="Calibri" panose="020F0502020204030204" pitchFamily="34" charset="0"/>
                <a:cs typeface="Arial" panose="020B0604020202020204" pitchFamily="34" charset="0"/>
              </a:rPr>
              <a:t>, would confer with the process engineer(s) to help investigate problem &amp; then </a:t>
            </a:r>
            <a:r>
              <a:rPr lang="en-US" altLang="en-US" b="1" dirty="0">
                <a:solidFill>
                  <a:srgbClr val="000000"/>
                </a:solidFill>
                <a:ea typeface="Calibri" panose="020F0502020204030204" pitchFamily="34" charset="0"/>
                <a:cs typeface="Arial" panose="020B0604020202020204" pitchFamily="34" charset="0"/>
              </a:rPr>
              <a:t>correct the problem in the real mill</a:t>
            </a:r>
            <a:r>
              <a:rPr lang="en-US" altLang="en-US" dirty="0">
                <a:solidFill>
                  <a:srgbClr val="000000"/>
                </a:solidFill>
                <a:ea typeface="Calibri" panose="020F0502020204030204" pitchFamily="34" charset="0"/>
                <a:cs typeface="Arial" panose="020B0604020202020204" pitchFamily="34" charset="0"/>
              </a:rPr>
              <a:t>.</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With the </a:t>
            </a:r>
            <a:r>
              <a:rPr lang="en-US" altLang="en-US" b="1" dirty="0">
                <a:solidFill>
                  <a:srgbClr val="000000"/>
                </a:solidFill>
                <a:ea typeface="Calibri" panose="020F0502020204030204" pitchFamily="34" charset="0"/>
                <a:cs typeface="Arial" panose="020B0604020202020204" pitchFamily="34" charset="0"/>
              </a:rPr>
              <a:t>Digital Twin and the Process Model</a:t>
            </a:r>
            <a:r>
              <a:rPr lang="en-US" altLang="en-US" dirty="0">
                <a:solidFill>
                  <a:srgbClr val="000000"/>
                </a:solidFill>
                <a:ea typeface="Calibri" panose="020F0502020204030204" pitchFamily="34" charset="0"/>
                <a:cs typeface="Arial" panose="020B0604020202020204" pitchFamily="34" charset="0"/>
              </a:rPr>
              <a:t>, </a:t>
            </a:r>
            <a:r>
              <a:rPr lang="en-US" altLang="en-US" u="sng" dirty="0">
                <a:solidFill>
                  <a:srgbClr val="000000"/>
                </a:solidFill>
                <a:ea typeface="Calibri" panose="020F0502020204030204" pitchFamily="34" charset="0"/>
                <a:cs typeface="Arial" panose="020B0604020202020204" pitchFamily="34" charset="0"/>
              </a:rPr>
              <a:t>coupled with </a:t>
            </a:r>
            <a:r>
              <a:rPr lang="en-US" altLang="en-US" dirty="0">
                <a:solidFill>
                  <a:srgbClr val="000000"/>
                </a:solidFill>
                <a:ea typeface="Calibri" panose="020F0502020204030204" pitchFamily="34" charset="0"/>
                <a:cs typeface="Arial" panose="020B0604020202020204" pitchFamily="34" charset="0"/>
              </a:rPr>
              <a:t>the </a:t>
            </a:r>
            <a:r>
              <a:rPr lang="en-US" altLang="en-US" b="1" dirty="0">
                <a:solidFill>
                  <a:srgbClr val="000000"/>
                </a:solidFill>
                <a:ea typeface="Calibri" panose="020F0502020204030204" pitchFamily="34" charset="0"/>
                <a:cs typeface="Arial" panose="020B0604020202020204" pitchFamily="34" charset="0"/>
              </a:rPr>
              <a:t>DCS and the Control Model</a:t>
            </a:r>
            <a:r>
              <a:rPr lang="en-US" altLang="en-US" dirty="0">
                <a:solidFill>
                  <a:srgbClr val="000000"/>
                </a:solidFill>
                <a:ea typeface="Calibri" panose="020F0502020204030204" pitchFamily="34" charset="0"/>
                <a:cs typeface="Arial" panose="020B0604020202020204" pitchFamily="34" charset="0"/>
              </a:rPr>
              <a:t>;</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the behavior of the Autonomous Mill can be analyzed over a range of production rates, operational settings, and constraints;</a:t>
            </a:r>
          </a:p>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key process design assumptions and decisions, could be made clear and the Autonomous Mill can be optimized. </a:t>
            </a:r>
          </a:p>
        </p:txBody>
      </p:sp>
      <p:sp>
        <p:nvSpPr>
          <p:cNvPr id="66564" name="Content Placeholder 2">
            <a:extLst>
              <a:ext uri="{FF2B5EF4-FFF2-40B4-BE49-F238E27FC236}">
                <a16:creationId xmlns:a16="http://schemas.microsoft.com/office/drawing/2014/main" id="{D43DB858-1DA3-10E8-53D1-357F85330635}"/>
              </a:ext>
            </a:extLst>
          </p:cNvPr>
          <p:cNvSpPr txBox="1">
            <a:spLocks noChangeArrowheads="1"/>
          </p:cNvSpPr>
          <p:nvPr/>
        </p:nvSpPr>
        <p:spPr bwMode="auto">
          <a:xfrm>
            <a:off x="628650" y="2544763"/>
            <a:ext cx="78867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66565" name="Slide Number Placeholder 3">
            <a:extLst>
              <a:ext uri="{FF2B5EF4-FFF2-40B4-BE49-F238E27FC236}">
                <a16:creationId xmlns:a16="http://schemas.microsoft.com/office/drawing/2014/main" id="{50CE2F79-3955-4E36-F90A-73C589F384E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15557D2F-2F6F-4DBE-808C-8530CD7CF9B7}" type="slidenum">
              <a:rPr lang="en-US" altLang="en-US" sz="1800">
                <a:solidFill>
                  <a:srgbClr val="0066A1"/>
                </a:solidFill>
                <a:latin typeface="Calibri" panose="020F0502020204030204" pitchFamily="34" charset="0"/>
              </a:rPr>
              <a:pPr eaLnBrk="1" hangingPunct="1"/>
              <a:t>26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B962-B072-B481-64B6-80AA7FCA32E6}"/>
              </a:ext>
            </a:extLst>
          </p:cNvPr>
          <p:cNvSpPr>
            <a:spLocks noGrp="1"/>
          </p:cNvSpPr>
          <p:nvPr>
            <p:ph type="title"/>
          </p:nvPr>
        </p:nvSpPr>
        <p:spPr>
          <a:xfrm>
            <a:off x="2393950" y="11113"/>
            <a:ext cx="8355013" cy="503237"/>
          </a:xfrm>
        </p:spPr>
        <p:txBody>
          <a:bodyPr rtlCol="0">
            <a:noAutofit/>
          </a:bodyPr>
          <a:lstStyle/>
          <a:p>
            <a:pPr eaLnBrk="1" fontAlgn="auto" hangingPunct="1">
              <a:spcAft>
                <a:spcPts val="0"/>
              </a:spcAft>
              <a:defRPr/>
            </a:pPr>
            <a:r>
              <a:rPr lang="en-US" sz="2550" dirty="0"/>
              <a:t>ADVANTAGES OF MPC</a:t>
            </a:r>
          </a:p>
        </p:txBody>
      </p:sp>
      <p:sp>
        <p:nvSpPr>
          <p:cNvPr id="3" name="Content Placeholder 2">
            <a:extLst>
              <a:ext uri="{FF2B5EF4-FFF2-40B4-BE49-F238E27FC236}">
                <a16:creationId xmlns:a16="http://schemas.microsoft.com/office/drawing/2014/main" id="{DDDBBDAC-9857-8298-34FD-2780CC81A95B}"/>
              </a:ext>
            </a:extLst>
          </p:cNvPr>
          <p:cNvSpPr>
            <a:spLocks noGrp="1" noChangeArrowheads="1"/>
          </p:cNvSpPr>
          <p:nvPr>
            <p:ph idx="1"/>
          </p:nvPr>
        </p:nvSpPr>
        <p:spPr>
          <a:xfrm>
            <a:off x="-122238" y="881063"/>
            <a:ext cx="9144001" cy="792162"/>
          </a:xfrm>
        </p:spPr>
        <p:txBody>
          <a:bodyPr rtlCol="0">
            <a:normAutofit fontScale="92500"/>
          </a:bodyPr>
          <a:lstStyle/>
          <a:p>
            <a:pPr eaLnBrk="1" fontAlgn="auto" hangingPunct="1">
              <a:spcAft>
                <a:spcPts val="0"/>
              </a:spcAft>
              <a:defRPr/>
            </a:pPr>
            <a:r>
              <a:rPr lang="en-US" altLang="en-US" dirty="0">
                <a:solidFill>
                  <a:srgbClr val="000000"/>
                </a:solidFill>
                <a:ea typeface="Calibri" panose="020F0502020204030204" pitchFamily="34" charset="0"/>
                <a:cs typeface="Arial" panose="020B0604020202020204" pitchFamily="34" charset="0"/>
              </a:rPr>
              <a:t>Figure 1 shows an MPC controller for process with two inputs and one output in a form that allows one to see the analogy was a typical feedback control loop process that has:</a:t>
            </a:r>
          </a:p>
        </p:txBody>
      </p:sp>
      <p:sp>
        <p:nvSpPr>
          <p:cNvPr id="27654" name="TextBox 13">
            <a:extLst>
              <a:ext uri="{FF2B5EF4-FFF2-40B4-BE49-F238E27FC236}">
                <a16:creationId xmlns:a16="http://schemas.microsoft.com/office/drawing/2014/main" id="{2E9DD0BF-3EAA-1783-6271-ED2844406D48}"/>
              </a:ext>
            </a:extLst>
          </p:cNvPr>
          <p:cNvSpPr txBox="1">
            <a:spLocks noChangeArrowheads="1"/>
          </p:cNvSpPr>
          <p:nvPr/>
        </p:nvSpPr>
        <p:spPr bwMode="auto">
          <a:xfrm>
            <a:off x="-396875" y="2093913"/>
            <a:ext cx="546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controlled variable CV on the output</a:t>
            </a:r>
          </a:p>
        </p:txBody>
      </p:sp>
      <p:sp>
        <p:nvSpPr>
          <p:cNvPr id="27655" name="TextBox 14">
            <a:extLst>
              <a:ext uri="{FF2B5EF4-FFF2-40B4-BE49-F238E27FC236}">
                <a16:creationId xmlns:a16="http://schemas.microsoft.com/office/drawing/2014/main" id="{9D38899E-032B-BAEF-5142-41E4F1EC3F14}"/>
              </a:ext>
            </a:extLst>
          </p:cNvPr>
          <p:cNvSpPr txBox="1">
            <a:spLocks noChangeArrowheads="1"/>
          </p:cNvSpPr>
          <p:nvPr/>
        </p:nvSpPr>
        <p:spPr bwMode="auto">
          <a:xfrm>
            <a:off x="-396875" y="1822450"/>
            <a:ext cx="546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disturbance variable DV on the input</a:t>
            </a:r>
          </a:p>
        </p:txBody>
      </p:sp>
      <p:sp>
        <p:nvSpPr>
          <p:cNvPr id="27656" name="TextBox 15">
            <a:extLst>
              <a:ext uri="{FF2B5EF4-FFF2-40B4-BE49-F238E27FC236}">
                <a16:creationId xmlns:a16="http://schemas.microsoft.com/office/drawing/2014/main" id="{7E840CFF-5100-279D-D11F-C0C080DE25F7}"/>
              </a:ext>
            </a:extLst>
          </p:cNvPr>
          <p:cNvSpPr txBox="1">
            <a:spLocks noChangeArrowheads="1"/>
          </p:cNvSpPr>
          <p:nvPr/>
        </p:nvSpPr>
        <p:spPr bwMode="auto">
          <a:xfrm>
            <a:off x="-396875" y="1535113"/>
            <a:ext cx="546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manipulated variable MV</a:t>
            </a:r>
          </a:p>
        </p:txBody>
      </p:sp>
      <p:sp>
        <p:nvSpPr>
          <p:cNvPr id="27657" name="TextBox 17">
            <a:extLst>
              <a:ext uri="{FF2B5EF4-FFF2-40B4-BE49-F238E27FC236}">
                <a16:creationId xmlns:a16="http://schemas.microsoft.com/office/drawing/2014/main" id="{1E7C9143-FBEB-3E64-6A78-C2666727238C}"/>
              </a:ext>
            </a:extLst>
          </p:cNvPr>
          <p:cNvSpPr txBox="1">
            <a:spLocks noChangeArrowheads="1"/>
          </p:cNvSpPr>
          <p:nvPr/>
        </p:nvSpPr>
        <p:spPr bwMode="auto">
          <a:xfrm>
            <a:off x="-50800" y="2611438"/>
            <a:ext cx="872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simple MPC controller used in this configuration has three basic components:</a:t>
            </a:r>
          </a:p>
        </p:txBody>
      </p:sp>
      <p:sp>
        <p:nvSpPr>
          <p:cNvPr id="27658" name="TextBox 19">
            <a:extLst>
              <a:ext uri="{FF2B5EF4-FFF2-40B4-BE49-F238E27FC236}">
                <a16:creationId xmlns:a16="http://schemas.microsoft.com/office/drawing/2014/main" id="{6B76E742-E92E-9DF8-D4A5-87CF5ED9F773}"/>
              </a:ext>
            </a:extLst>
          </p:cNvPr>
          <p:cNvSpPr txBox="1">
            <a:spLocks noChangeArrowheads="1"/>
          </p:cNvSpPr>
          <p:nvPr/>
        </p:nvSpPr>
        <p:spPr bwMode="auto">
          <a:xfrm>
            <a:off x="-396875" y="3014663"/>
            <a:ext cx="711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process model that predicts processor output</a:t>
            </a:r>
          </a:p>
        </p:txBody>
      </p:sp>
      <p:sp>
        <p:nvSpPr>
          <p:cNvPr id="27659" name="TextBox 21">
            <a:extLst>
              <a:ext uri="{FF2B5EF4-FFF2-40B4-BE49-F238E27FC236}">
                <a16:creationId xmlns:a16="http://schemas.microsoft.com/office/drawing/2014/main" id="{44F43FF5-965D-954B-57B2-B32E8C8792B6}"/>
              </a:ext>
            </a:extLst>
          </p:cNvPr>
          <p:cNvSpPr txBox="1">
            <a:spLocks noChangeArrowheads="1"/>
          </p:cNvSpPr>
          <p:nvPr/>
        </p:nvSpPr>
        <p:spPr bwMode="auto">
          <a:xfrm>
            <a:off x="-396875" y="3284538"/>
            <a:ext cx="711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 future trajectory of the set point</a:t>
            </a:r>
          </a:p>
        </p:txBody>
      </p:sp>
      <p:sp>
        <p:nvSpPr>
          <p:cNvPr id="27660" name="TextBox 23">
            <a:extLst>
              <a:ext uri="{FF2B5EF4-FFF2-40B4-BE49-F238E27FC236}">
                <a16:creationId xmlns:a16="http://schemas.microsoft.com/office/drawing/2014/main" id="{E8C2CDCA-0D98-CC60-31BF-9ABC3842B768}"/>
              </a:ext>
            </a:extLst>
          </p:cNvPr>
          <p:cNvSpPr txBox="1">
            <a:spLocks noChangeArrowheads="1"/>
          </p:cNvSpPr>
          <p:nvPr/>
        </p:nvSpPr>
        <p:spPr bwMode="auto">
          <a:xfrm>
            <a:off x="-396875" y="3546475"/>
            <a:ext cx="872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2" eaLnBrk="1" hangingPunct="1">
              <a:buFont typeface="LucidaGrande"/>
              <a:buChar char="▸"/>
            </a:pPr>
            <a:r>
              <a:rPr lang="en-US" altLang="en-US" sz="1800">
                <a:solidFill>
                  <a:srgbClr val="000000"/>
                </a:solidFill>
                <a:latin typeface="Arial" panose="020B0604020202020204" pitchFamily="34" charset="0"/>
                <a:ea typeface="Calibri" panose="020F0502020204030204" pitchFamily="34" charset="0"/>
                <a:cs typeface="Arial" panose="020B0604020202020204" pitchFamily="34" charset="0"/>
              </a:rPr>
              <a:t>and a control algorithm for computing the control action based on error </a:t>
            </a:r>
          </a:p>
        </p:txBody>
      </p:sp>
      <p:sp>
        <p:nvSpPr>
          <p:cNvPr id="27661" name="TextBox 25">
            <a:extLst>
              <a:ext uri="{FF2B5EF4-FFF2-40B4-BE49-F238E27FC236}">
                <a16:creationId xmlns:a16="http://schemas.microsoft.com/office/drawing/2014/main" id="{A5A92E75-D666-8939-BB9D-A48FBCE07ED6}"/>
              </a:ext>
            </a:extLst>
          </p:cNvPr>
          <p:cNvSpPr txBox="1">
            <a:spLocks noChangeArrowheads="1"/>
          </p:cNvSpPr>
          <p:nvPr/>
        </p:nvSpPr>
        <p:spPr bwMode="auto">
          <a:xfrm>
            <a:off x="85725" y="3952875"/>
            <a:ext cx="87280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a:latin typeface="Arial" panose="020B0604020202020204" pitchFamily="34" charset="0"/>
                <a:cs typeface="Calibri" panose="020F0502020204030204" pitchFamily="34" charset="0"/>
              </a:rPr>
              <a:t>Because the impact of each manipulated input parameter on each controlled output grammar is identified by the step response model used in MPC blocked generation the MPC block automatic compensates for any interactions. </a:t>
            </a:r>
            <a:endParaRPr lang="en-US" altLang="en-US" sz="1800">
              <a:latin typeface="Calibri" panose="020F0502020204030204" pitchFamily="34" charset="0"/>
            </a:endParaRPr>
          </a:p>
        </p:txBody>
      </p:sp>
      <p:sp>
        <p:nvSpPr>
          <p:cNvPr id="67596" name="Slide Number Placeholder 3">
            <a:extLst>
              <a:ext uri="{FF2B5EF4-FFF2-40B4-BE49-F238E27FC236}">
                <a16:creationId xmlns:a16="http://schemas.microsoft.com/office/drawing/2014/main" id="{B8FA3F79-7343-9233-9B81-806D62C67EA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1075F51E-8058-4BEA-83DB-5A5FBF1247B0}" type="slidenum">
              <a:rPr lang="en-US" altLang="en-US" sz="1800">
                <a:solidFill>
                  <a:srgbClr val="0066A1"/>
                </a:solidFill>
                <a:latin typeface="Calibri" panose="020F0502020204030204" pitchFamily="34" charset="0"/>
              </a:rPr>
              <a:pPr eaLnBrk="1" hangingPunct="1"/>
              <a:t>27</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76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76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7654" grpId="0"/>
      <p:bldP spid="27655" grpId="0"/>
      <p:bldP spid="27656" grpId="0"/>
      <p:bldP spid="27657" grpId="0"/>
      <p:bldP spid="27658" grpId="0"/>
      <p:bldP spid="27659" grpId="0"/>
      <p:bldP spid="27660" grpId="0"/>
      <p:bldP spid="2766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2C9CC4E-8A43-2007-01E5-70FC90CDD0AF}"/>
              </a:ext>
            </a:extLst>
          </p:cNvPr>
          <p:cNvSpPr>
            <a:spLocks noGrp="1" noChangeArrowheads="1"/>
          </p:cNvSpPr>
          <p:nvPr>
            <p:ph type="title"/>
          </p:nvPr>
        </p:nvSpPr>
        <p:spPr>
          <a:xfrm>
            <a:off x="2273300" y="66675"/>
            <a:ext cx="6242050" cy="323850"/>
          </a:xfrm>
        </p:spPr>
        <p:txBody>
          <a:bodyPr rtlCol="0">
            <a:noAutofit/>
          </a:bodyPr>
          <a:lstStyle/>
          <a:p>
            <a:pPr eaLnBrk="1" fontAlgn="auto" hangingPunct="1">
              <a:spcAft>
                <a:spcPts val="0"/>
              </a:spcAft>
              <a:defRPr/>
            </a:pPr>
            <a:r>
              <a:rPr lang="en-US" altLang="en-US" sz="2550" dirty="0"/>
              <a:t>MPC Controller Operation Principle</a:t>
            </a:r>
          </a:p>
        </p:txBody>
      </p:sp>
      <p:pic>
        <p:nvPicPr>
          <p:cNvPr id="69635" name="Picture 6">
            <a:extLst>
              <a:ext uri="{FF2B5EF4-FFF2-40B4-BE49-F238E27FC236}">
                <a16:creationId xmlns:a16="http://schemas.microsoft.com/office/drawing/2014/main" id="{CC4F233F-C6E3-2870-3123-F5B3AC05C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993775"/>
            <a:ext cx="729138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Slide Number Placeholder 3">
            <a:extLst>
              <a:ext uri="{FF2B5EF4-FFF2-40B4-BE49-F238E27FC236}">
                <a16:creationId xmlns:a16="http://schemas.microsoft.com/office/drawing/2014/main" id="{862A4A01-B2D3-2A82-B808-25D3DEC9E3A8}"/>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92CA7DE-F58C-49B2-9CF0-0BF0C4A89D30}" type="slidenum">
              <a:rPr lang="en-US" altLang="en-US" sz="1800">
                <a:solidFill>
                  <a:srgbClr val="0066A1"/>
                </a:solidFill>
                <a:latin typeface="Calibri" panose="020F0502020204030204" pitchFamily="34" charset="0"/>
              </a:rPr>
              <a:pPr eaLnBrk="1" hangingPunct="1"/>
              <a:t>28</a:t>
            </a:fld>
            <a:endParaRPr lang="en-US" altLang="en-US" sz="1800">
              <a:solidFill>
                <a:srgbClr val="0066A1"/>
              </a:solidFill>
              <a:latin typeface="Calibri" panose="020F0502020204030204" pitchFamily="34" charset="0"/>
            </a:endParaRPr>
          </a:p>
        </p:txBody>
      </p:sp>
      <p:sp>
        <p:nvSpPr>
          <p:cNvPr id="69637" name="TextBox 3">
            <a:extLst>
              <a:ext uri="{FF2B5EF4-FFF2-40B4-BE49-F238E27FC236}">
                <a16:creationId xmlns:a16="http://schemas.microsoft.com/office/drawing/2014/main" id="{787CFC1A-2167-55EC-DB73-0C9CE7751329}"/>
              </a:ext>
            </a:extLst>
          </p:cNvPr>
          <p:cNvSpPr txBox="1">
            <a:spLocks noChangeArrowheads="1"/>
          </p:cNvSpPr>
          <p:nvPr/>
        </p:nvSpPr>
        <p:spPr bwMode="auto">
          <a:xfrm>
            <a:off x="7291388" y="993775"/>
            <a:ext cx="18526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buFont typeface="Wingdings" panose="05000000000000000000" pitchFamily="2" charset="2"/>
              <a:buChar char="ü"/>
            </a:pPr>
            <a:r>
              <a:rPr lang="en-US" altLang="en-US" sz="1800">
                <a:latin typeface="Arial" panose="020B0604020202020204" pitchFamily="34" charset="0"/>
                <a:cs typeface="Arial" panose="020B0604020202020204" pitchFamily="34" charset="0"/>
              </a:rPr>
              <a:t>manipulated variable MV (the output) </a:t>
            </a:r>
          </a:p>
          <a:p>
            <a:pPr>
              <a:buFont typeface="Wingdings" panose="05000000000000000000" pitchFamily="2" charset="2"/>
              <a:buChar char="ü"/>
            </a:pPr>
            <a:r>
              <a:rPr lang="en-US" altLang="en-US" sz="1800">
                <a:latin typeface="Arial" panose="020B0604020202020204" pitchFamily="34" charset="0"/>
                <a:cs typeface="Arial" panose="020B0604020202020204" pitchFamily="34" charset="0"/>
              </a:rPr>
              <a:t>disturbance variable DV</a:t>
            </a:r>
          </a:p>
          <a:p>
            <a:pPr>
              <a:buFont typeface="Wingdings" panose="05000000000000000000" pitchFamily="2" charset="2"/>
              <a:buChar char="ü"/>
            </a:pPr>
            <a:r>
              <a:rPr lang="en-US" altLang="en-US" sz="1800">
                <a:latin typeface="Arial" panose="020B0604020202020204" pitchFamily="34" charset="0"/>
                <a:cs typeface="Arial" panose="020B0604020202020204" pitchFamily="34" charset="0"/>
              </a:rPr>
              <a:t>act on the controlled variable CV </a:t>
            </a:r>
            <a:r>
              <a:rPr lang="en-US" altLang="en-US" sz="1800">
                <a:latin typeface="Arial" panose="020B0604020202020204" pitchFamily="34" charset="0"/>
                <a:ea typeface="Calibri" panose="020F0502020204030204" pitchFamily="34" charset="0"/>
                <a:cs typeface="Arial" panose="020B0604020202020204" pitchFamily="34" charset="0"/>
              </a:rPr>
              <a:t>(the input).</a:t>
            </a:r>
            <a:endParaRPr lang="en-US" altLang="en-US" sz="180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952BC0-5721-C80E-7B1D-F3F7CCAC002F}"/>
              </a:ext>
            </a:extLst>
          </p:cNvPr>
          <p:cNvSpPr>
            <a:spLocks noGrp="1" noChangeArrowheads="1"/>
          </p:cNvSpPr>
          <p:nvPr>
            <p:ph type="title"/>
          </p:nvPr>
        </p:nvSpPr>
        <p:spPr>
          <a:xfrm>
            <a:off x="1951038" y="52388"/>
            <a:ext cx="7886700" cy="414337"/>
          </a:xfrm>
        </p:spPr>
        <p:txBody>
          <a:bodyPr rtlCol="0">
            <a:noAutofit/>
          </a:bodyPr>
          <a:lstStyle/>
          <a:p>
            <a:pPr eaLnBrk="1" fontAlgn="auto" hangingPunct="1">
              <a:spcAft>
                <a:spcPts val="0"/>
              </a:spcAft>
              <a:defRPr/>
            </a:pPr>
            <a:r>
              <a:rPr lang="en-US" altLang="en-US" sz="2550" dirty="0"/>
              <a:t>MPC Implementation for Interactive Processes</a:t>
            </a:r>
          </a:p>
        </p:txBody>
      </p:sp>
      <p:pic>
        <p:nvPicPr>
          <p:cNvPr id="71683" name="Picture 8">
            <a:extLst>
              <a:ext uri="{FF2B5EF4-FFF2-40B4-BE49-F238E27FC236}">
                <a16:creationId xmlns:a16="http://schemas.microsoft.com/office/drawing/2014/main" id="{CD0639EE-E187-BD3C-CE96-19E5B9F3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158875"/>
            <a:ext cx="56324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7">
            <a:extLst>
              <a:ext uri="{FF2B5EF4-FFF2-40B4-BE49-F238E27FC236}">
                <a16:creationId xmlns:a16="http://schemas.microsoft.com/office/drawing/2014/main" id="{46411D78-B887-BA39-A92D-9F6510217BC2}"/>
              </a:ext>
            </a:extLst>
          </p:cNvPr>
          <p:cNvSpPr txBox="1">
            <a:spLocks noChangeArrowheads="1"/>
          </p:cNvSpPr>
          <p:nvPr/>
        </p:nvSpPr>
        <p:spPr bwMode="auto">
          <a:xfrm>
            <a:off x="5781675" y="500063"/>
            <a:ext cx="32131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just" eaLnBrk="1" hangingPunct="1">
              <a:buFont typeface="Wingdings" panose="05000000000000000000" pitchFamily="2" charset="2"/>
              <a:buChar char="Ø"/>
            </a:pPr>
            <a:r>
              <a:rPr lang="en-US" altLang="en-US" sz="1800">
                <a:latin typeface="Arial" panose="020B0604020202020204" pitchFamily="34" charset="0"/>
                <a:cs typeface="Calibri" panose="020F0502020204030204" pitchFamily="34" charset="0"/>
              </a:rPr>
              <a:t>Because the impact of each manipulated input parameter on each controlled output grammar is identified by the step response model used in MPC blocked generation the MPC block automatic compensates for any interactions. [25] </a:t>
            </a:r>
          </a:p>
          <a:p>
            <a:pPr algn="just" eaLnBrk="1" hangingPunct="1">
              <a:buFont typeface="Wingdings" panose="05000000000000000000" pitchFamily="2" charset="2"/>
              <a:buChar char="Ø"/>
            </a:pPr>
            <a:r>
              <a:rPr lang="en-US" altLang="en-US" sz="1800">
                <a:latin typeface="Arial" panose="020B0604020202020204" pitchFamily="34" charset="0"/>
                <a:cs typeface="Calibri" panose="020F0502020204030204" pitchFamily="34" charset="0"/>
              </a:rPr>
              <a:t>The MPC block and its connections to associated input and output blocks are shown in Figure 2.</a:t>
            </a:r>
            <a:endParaRPr lang="en-US" altLang="en-US" sz="1800">
              <a:latin typeface="Calibri" panose="020F0502020204030204" pitchFamily="34" charset="0"/>
            </a:endParaRPr>
          </a:p>
        </p:txBody>
      </p:sp>
      <p:sp>
        <p:nvSpPr>
          <p:cNvPr id="71685" name="Slide Number Placeholder 3">
            <a:extLst>
              <a:ext uri="{FF2B5EF4-FFF2-40B4-BE49-F238E27FC236}">
                <a16:creationId xmlns:a16="http://schemas.microsoft.com/office/drawing/2014/main" id="{8D78D410-F2F8-844F-9542-640878516DDD}"/>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CB47C96-D855-45D5-B81A-44AA415F3C39}" type="slidenum">
              <a:rPr lang="en-US" altLang="en-US" sz="1800">
                <a:solidFill>
                  <a:srgbClr val="0066A1"/>
                </a:solidFill>
                <a:latin typeface="Calibri" panose="020F0502020204030204" pitchFamily="34" charset="0"/>
              </a:rPr>
              <a:pPr eaLnBrk="1" hangingPunct="1"/>
              <a:t>29</a:t>
            </a:fld>
            <a:endParaRPr lang="en-US" altLang="en-US" sz="1800">
              <a:solidFill>
                <a:srgbClr val="0066A1"/>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4">
            <a:extLst>
              <a:ext uri="{FF2B5EF4-FFF2-40B4-BE49-F238E27FC236}">
                <a16:creationId xmlns:a16="http://schemas.microsoft.com/office/drawing/2014/main" id="{9731824E-EBCE-7A09-FF13-D97AF5249C41}"/>
              </a:ext>
            </a:extLst>
          </p:cNvPr>
          <p:cNvSpPr>
            <a:spLocks noGrp="1" noChangeArrowheads="1"/>
          </p:cNvSpPr>
          <p:nvPr>
            <p:ph type="title"/>
          </p:nvPr>
        </p:nvSpPr>
        <p:spPr>
          <a:xfrm>
            <a:off x="1908175" y="98425"/>
            <a:ext cx="7886700"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Lessons learned:</a:t>
            </a:r>
          </a:p>
        </p:txBody>
      </p:sp>
      <p:sp>
        <p:nvSpPr>
          <p:cNvPr id="6" name="Text Placeholder 5">
            <a:extLst>
              <a:ext uri="{FF2B5EF4-FFF2-40B4-BE49-F238E27FC236}">
                <a16:creationId xmlns:a16="http://schemas.microsoft.com/office/drawing/2014/main" id="{20D6CE7E-C2F0-4C8C-DEAC-BC9C7275FCFC}"/>
              </a:ext>
            </a:extLst>
          </p:cNvPr>
          <p:cNvSpPr>
            <a:spLocks noGrp="1" noChangeArrowheads="1"/>
          </p:cNvSpPr>
          <p:nvPr>
            <p:ph type="body" idx="1"/>
          </p:nvPr>
        </p:nvSpPr>
        <p:spPr>
          <a:xfrm>
            <a:off x="466725" y="885825"/>
            <a:ext cx="7886700" cy="2111375"/>
          </a:xfrm>
        </p:spPr>
        <p:txBody>
          <a:bodyPr/>
          <a:lstStyle/>
          <a:p>
            <a:pPr marL="342900" indent="-342900" eaLnBrk="1" hangingPunct="1">
              <a:buFontTx/>
              <a:buChar char="•"/>
            </a:pPr>
            <a:r>
              <a:rPr lang="en-US" altLang="en-US">
                <a:cs typeface="Arial" panose="020B0604020202020204" pitchFamily="34" charset="0"/>
              </a:rPr>
              <a:t>What is an Autonomous Mill?</a:t>
            </a:r>
          </a:p>
          <a:p>
            <a:pPr marL="342900" indent="-342900" eaLnBrk="1" hangingPunct="1">
              <a:buFontTx/>
              <a:buChar char="•"/>
            </a:pPr>
            <a:r>
              <a:rPr lang="en-US" altLang="en-US">
                <a:cs typeface="Arial" panose="020B0604020202020204" pitchFamily="34" charset="0"/>
              </a:rPr>
              <a:t>What is a Digital Twin?</a:t>
            </a:r>
          </a:p>
          <a:p>
            <a:pPr marL="342900" indent="-342900" eaLnBrk="1" hangingPunct="1">
              <a:buFontTx/>
              <a:buChar char="•"/>
            </a:pPr>
            <a:r>
              <a:rPr lang="en-US" altLang="en-US">
                <a:cs typeface="Arial" panose="020B0604020202020204" pitchFamily="34" charset="0"/>
              </a:rPr>
              <a:t>understand the equipment and the processes in a Pulp &amp; Paper Mill</a:t>
            </a:r>
          </a:p>
          <a:p>
            <a:pPr marL="342900" indent="-342900" eaLnBrk="1" hangingPunct="1">
              <a:buFontTx/>
              <a:buChar char="•"/>
            </a:pPr>
            <a:r>
              <a:rPr lang="en-US" altLang="en-US">
                <a:cs typeface="Arial" panose="020B0604020202020204" pitchFamily="34" charset="0"/>
              </a:rPr>
              <a:t>understand the similarities to other industries</a:t>
            </a:r>
          </a:p>
          <a:p>
            <a:pPr marL="342900" indent="-342900" eaLnBrk="1" hangingPunct="1">
              <a:buFontTx/>
              <a:buChar char="•"/>
            </a:pPr>
            <a:r>
              <a:rPr lang="en-US" altLang="en-US">
                <a:cs typeface="Arial" panose="020B0604020202020204" pitchFamily="34" charset="0"/>
              </a:rPr>
              <a:t>understand specific areas where control system optimization can decrease costs and/or increase production</a:t>
            </a:r>
          </a:p>
        </p:txBody>
      </p:sp>
      <p:sp>
        <p:nvSpPr>
          <p:cNvPr id="8198" name="TextBox 7">
            <a:extLst>
              <a:ext uri="{FF2B5EF4-FFF2-40B4-BE49-F238E27FC236}">
                <a16:creationId xmlns:a16="http://schemas.microsoft.com/office/drawing/2014/main" id="{5DDBF2AE-7463-959A-798A-B5015CBFCE1B}"/>
              </a:ext>
            </a:extLst>
          </p:cNvPr>
          <p:cNvSpPr txBox="1">
            <a:spLocks noChangeArrowheads="1"/>
          </p:cNvSpPr>
          <p:nvPr/>
        </p:nvSpPr>
        <p:spPr bwMode="auto">
          <a:xfrm>
            <a:off x="466725" y="3133725"/>
            <a:ext cx="85899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Autonomous Mill, Digital Twin, Advanced Process Control (APC), Model-Based Predictive Control (MPC), modelling, optimize, automation, control loops, P&amp;ID, virtual mill, basis weight, black liquor, bleach mill, causticizer, consistency, digester, dilution factor, evaporators, freeness, green liquor, headbox, Kappa Number, lime kiln, paper, pulp, recovery boiler, refiner, screening, sootblower, washing, white liquor, woodyard.</a:t>
            </a:r>
          </a:p>
        </p:txBody>
      </p:sp>
      <p:sp>
        <p:nvSpPr>
          <p:cNvPr id="9" name="Title 1">
            <a:extLst>
              <a:ext uri="{FF2B5EF4-FFF2-40B4-BE49-F238E27FC236}">
                <a16:creationId xmlns:a16="http://schemas.microsoft.com/office/drawing/2014/main" id="{6E0D2302-D202-4EDD-DE09-195505E4D186}"/>
              </a:ext>
            </a:extLst>
          </p:cNvPr>
          <p:cNvSpPr txBox="1">
            <a:spLocks/>
          </p:cNvSpPr>
          <p:nvPr/>
        </p:nvSpPr>
        <p:spPr>
          <a:xfrm>
            <a:off x="466725" y="2828925"/>
            <a:ext cx="7886700" cy="415925"/>
          </a:xfrm>
          <a:prstGeom prst="rect">
            <a:avLst/>
          </a:prstGeom>
        </p:spPr>
        <p:txBody>
          <a:bodyPr anchor="b">
            <a:normAutofit fontScale="85000" lnSpcReduction="20000"/>
          </a:bodyPr>
          <a:lstStyle>
            <a:lvl1pPr algn="l" defTabSz="685800" rtl="0" eaLnBrk="1" latinLnBrk="0" hangingPunct="1">
              <a:lnSpc>
                <a:spcPct val="90000"/>
              </a:lnSpc>
              <a:spcBef>
                <a:spcPct val="0"/>
              </a:spcBef>
              <a:buNone/>
              <a:defRPr sz="3300" b="1" i="0" kern="1200">
                <a:solidFill>
                  <a:srgbClr val="0066A1"/>
                </a:solidFill>
                <a:latin typeface="Calibri" charset="0"/>
                <a:ea typeface="Calibri" charset="0"/>
                <a:cs typeface="Calibri" charset="0"/>
              </a:defRPr>
            </a:lvl1pPr>
          </a:lstStyle>
          <a:p>
            <a:pPr fontAlgn="auto">
              <a:spcAft>
                <a:spcPts val="0"/>
              </a:spcAft>
              <a:defRPr/>
            </a:pPr>
            <a:r>
              <a:rPr lang="en-US" dirty="0"/>
              <a:t>Index Terms</a:t>
            </a:r>
          </a:p>
        </p:txBody>
      </p:sp>
      <p:sp>
        <p:nvSpPr>
          <p:cNvPr id="23558" name="Slide Number Placeholder 3">
            <a:extLst>
              <a:ext uri="{FF2B5EF4-FFF2-40B4-BE49-F238E27FC236}">
                <a16:creationId xmlns:a16="http://schemas.microsoft.com/office/drawing/2014/main" id="{FB83FE22-D5F4-52C8-10D6-6071F0C26BC0}"/>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D0FC6BC-B9C4-4F80-A81E-BE14A46EEB64}" type="slidenum">
              <a:rPr lang="en-US" altLang="en-US" sz="1800">
                <a:solidFill>
                  <a:srgbClr val="0066A1"/>
                </a:solidFill>
                <a:latin typeface="Calibri" panose="020F0502020204030204" pitchFamily="34" charset="0"/>
              </a:rPr>
              <a:pPr eaLnBrk="1" hangingPunct="1"/>
              <a:t>3</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BD41463-A4F9-4D5E-E4E3-83F1326A6312}"/>
              </a:ext>
            </a:extLst>
          </p:cNvPr>
          <p:cNvSpPr>
            <a:spLocks noGrp="1" noChangeArrowheads="1"/>
          </p:cNvSpPr>
          <p:nvPr>
            <p:ph type="title"/>
          </p:nvPr>
        </p:nvSpPr>
        <p:spPr>
          <a:xfrm>
            <a:off x="623888" y="2055813"/>
            <a:ext cx="7886700" cy="1012825"/>
          </a:xfrm>
        </p:spPr>
        <p:txBody>
          <a:bodyPr rtlCol="0">
            <a:normAutofit fontScale="90000"/>
          </a:bodyPr>
          <a:lstStyle/>
          <a:p>
            <a:pPr marL="690563" indent="-690563" eaLnBrk="1" fontAlgn="auto" hangingPunct="1">
              <a:spcAft>
                <a:spcPts val="0"/>
              </a:spcAft>
              <a:defRPr/>
            </a:pPr>
            <a:r>
              <a:rPr lang="en-US" altLang="en-US" dirty="0">
                <a:latin typeface="Calibri" panose="020F0502020204030204" pitchFamily="34" charset="0"/>
                <a:cs typeface="Calibri" panose="020F0502020204030204" pitchFamily="34" charset="0"/>
              </a:rPr>
              <a:t>V.	OPTIMIZATION OPPORTUNITIES IN THE PULP AND PAPER MILL </a:t>
            </a:r>
          </a:p>
        </p:txBody>
      </p:sp>
      <p:sp>
        <p:nvSpPr>
          <p:cNvPr id="73731" name="Text Placeholder 2">
            <a:extLst>
              <a:ext uri="{FF2B5EF4-FFF2-40B4-BE49-F238E27FC236}">
                <a16:creationId xmlns:a16="http://schemas.microsoft.com/office/drawing/2014/main" id="{70F1E71B-4FBD-9921-ECC4-20AD30FD04C5}"/>
              </a:ext>
            </a:extLst>
          </p:cNvPr>
          <p:cNvSpPr>
            <a:spLocks noGrp="1" noChangeArrowheads="1"/>
          </p:cNvSpPr>
          <p:nvPr>
            <p:ph type="body" idx="1"/>
          </p:nvPr>
        </p:nvSpPr>
        <p:spPr>
          <a:xfrm>
            <a:off x="623888" y="3441700"/>
            <a:ext cx="7886700" cy="1125538"/>
          </a:xfrm>
        </p:spPr>
        <p:txBody>
          <a:bodyPr/>
          <a:lstStyle/>
          <a:p>
            <a:pPr eaLnBrk="1" hangingPunct="1">
              <a:buFont typeface="LucidaGrande"/>
              <a:buNone/>
            </a:pPr>
            <a:endParaRPr lang="en-US" altLang="en-US"/>
          </a:p>
        </p:txBody>
      </p:sp>
      <p:sp>
        <p:nvSpPr>
          <p:cNvPr id="73732" name="Slide Number Placeholder 3">
            <a:extLst>
              <a:ext uri="{FF2B5EF4-FFF2-40B4-BE49-F238E27FC236}">
                <a16:creationId xmlns:a16="http://schemas.microsoft.com/office/drawing/2014/main" id="{64DFE2D9-126E-6E2E-DD6B-84DE58807DD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3CF47F64-D348-42AF-B9ED-6218DA47BDCA}" type="slidenum">
              <a:rPr lang="en-US" altLang="en-US" sz="1800">
                <a:solidFill>
                  <a:srgbClr val="0066A1"/>
                </a:solidFill>
                <a:latin typeface="Calibri" panose="020F0502020204030204" pitchFamily="34" charset="0"/>
              </a:rPr>
              <a:pPr eaLnBrk="1" hangingPunct="1"/>
              <a:t>30</a:t>
            </a:fld>
            <a:endParaRPr lang="en-US" altLang="en-US" sz="1800">
              <a:solidFill>
                <a:srgbClr val="0066A1"/>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D485-0AF7-AF6B-209B-78EDBC41B110}"/>
              </a:ext>
            </a:extLst>
          </p:cNvPr>
          <p:cNvSpPr>
            <a:spLocks noGrp="1"/>
          </p:cNvSpPr>
          <p:nvPr>
            <p:ph type="title"/>
          </p:nvPr>
        </p:nvSpPr>
        <p:spPr>
          <a:xfrm>
            <a:off x="1955800" y="242888"/>
            <a:ext cx="8705850" cy="414337"/>
          </a:xfrm>
        </p:spPr>
        <p:txBody>
          <a:bodyPr rtlCol="0">
            <a:noAutofit/>
          </a:bodyPr>
          <a:lstStyle/>
          <a:p>
            <a:pPr eaLnBrk="1" fontAlgn="auto" hangingPunct="1">
              <a:spcAft>
                <a:spcPts val="0"/>
              </a:spcAft>
              <a:defRPr/>
            </a:pPr>
            <a:r>
              <a:rPr lang="en-US" sz="2550" dirty="0"/>
              <a:t>OPTIMIZATION OPPORTUNITIES</a:t>
            </a:r>
            <a:br>
              <a:rPr lang="en-US" sz="2550" dirty="0"/>
            </a:br>
            <a:r>
              <a:rPr lang="en-US" sz="2550" dirty="0"/>
              <a:t>IN THE PULP AND PAPER MILL </a:t>
            </a:r>
          </a:p>
        </p:txBody>
      </p:sp>
      <p:sp>
        <p:nvSpPr>
          <p:cNvPr id="3" name="Content Placeholder 2">
            <a:extLst>
              <a:ext uri="{FF2B5EF4-FFF2-40B4-BE49-F238E27FC236}">
                <a16:creationId xmlns:a16="http://schemas.microsoft.com/office/drawing/2014/main" id="{F69C674D-D19F-81CD-AA21-BCE151601BBA}"/>
              </a:ext>
            </a:extLst>
          </p:cNvPr>
          <p:cNvSpPr>
            <a:spLocks noGrp="1"/>
          </p:cNvSpPr>
          <p:nvPr>
            <p:ph idx="1"/>
          </p:nvPr>
        </p:nvSpPr>
        <p:spPr>
          <a:xfrm>
            <a:off x="547688" y="1071563"/>
            <a:ext cx="7886700" cy="1071562"/>
          </a:xfrm>
        </p:spPr>
        <p:txBody>
          <a:bodyPr rtlCol="0">
            <a:normAutofit fontScale="92500" lnSpcReduction="10000"/>
          </a:bodyPr>
          <a:lstStyle/>
          <a:p>
            <a:pPr eaLnBrk="1" fontAlgn="auto" hangingPunct="1">
              <a:spcAft>
                <a:spcPts val="0"/>
              </a:spcAft>
              <a:buFont typeface="LucidaGrande" charset="0"/>
              <a:buChar char="▸"/>
              <a:defRPr/>
            </a:pPr>
            <a:r>
              <a:rPr lang="en-US" dirty="0">
                <a:cs typeface="Arial" panose="020B0604020202020204" pitchFamily="34" charset="0"/>
              </a:rPr>
              <a:t>Multitudes of careers have been spent understanding and refining the pulp and paper industry and textbooks and technical papers too numerous to list have been written about the various processes and equipment in a pulp and paper mill.</a:t>
            </a:r>
          </a:p>
        </p:txBody>
      </p:sp>
      <p:sp>
        <p:nvSpPr>
          <p:cNvPr id="5" name="Content Placeholder 2">
            <a:extLst>
              <a:ext uri="{FF2B5EF4-FFF2-40B4-BE49-F238E27FC236}">
                <a16:creationId xmlns:a16="http://schemas.microsoft.com/office/drawing/2014/main" id="{41626B4B-2609-C705-C14B-0CF701A2ADF2}"/>
              </a:ext>
            </a:extLst>
          </p:cNvPr>
          <p:cNvSpPr txBox="1">
            <a:spLocks noChangeArrowheads="1"/>
          </p:cNvSpPr>
          <p:nvPr/>
        </p:nvSpPr>
        <p:spPr bwMode="auto">
          <a:xfrm>
            <a:off x="547688" y="3133725"/>
            <a:ext cx="78867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Several examples will be described in the paragraphs to follow. </a:t>
            </a:r>
          </a:p>
        </p:txBody>
      </p:sp>
      <p:sp>
        <p:nvSpPr>
          <p:cNvPr id="6" name="Content Placeholder 2">
            <a:extLst>
              <a:ext uri="{FF2B5EF4-FFF2-40B4-BE49-F238E27FC236}">
                <a16:creationId xmlns:a16="http://schemas.microsoft.com/office/drawing/2014/main" id="{42FC5B62-8D14-96F2-8011-39AA223C3680}"/>
              </a:ext>
            </a:extLst>
          </p:cNvPr>
          <p:cNvSpPr txBox="1">
            <a:spLocks noChangeArrowheads="1"/>
          </p:cNvSpPr>
          <p:nvPr/>
        </p:nvSpPr>
        <p:spPr bwMode="auto">
          <a:xfrm>
            <a:off x="547688" y="2173288"/>
            <a:ext cx="78867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There are many opportunities for optimization, either involving energy savings, chemical saving, and/or increases in production rate, of the processes throughout the pulp and paper mill.</a:t>
            </a:r>
          </a:p>
        </p:txBody>
      </p:sp>
      <p:sp>
        <p:nvSpPr>
          <p:cNvPr id="74758" name="Slide Number Placeholder 3">
            <a:extLst>
              <a:ext uri="{FF2B5EF4-FFF2-40B4-BE49-F238E27FC236}">
                <a16:creationId xmlns:a16="http://schemas.microsoft.com/office/drawing/2014/main" id="{15BFD543-9DA7-04A1-E8B6-16A59B574B0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8C245A58-678C-4D85-B576-711C90BDAD67}" type="slidenum">
              <a:rPr lang="en-US" altLang="en-US" sz="1800">
                <a:solidFill>
                  <a:srgbClr val="0066A1"/>
                </a:solidFill>
                <a:latin typeface="Calibri" panose="020F0502020204030204" pitchFamily="34" charset="0"/>
              </a:rPr>
              <a:pPr eaLnBrk="1" hangingPunct="1"/>
              <a:t>31</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452DE81D-73A6-8236-F124-9814C2FB36AB}"/>
              </a:ext>
            </a:extLst>
          </p:cNvPr>
          <p:cNvSpPr>
            <a:spLocks noGrp="1" noChangeArrowheads="1"/>
          </p:cNvSpPr>
          <p:nvPr>
            <p:ph type="title"/>
          </p:nvPr>
        </p:nvSpPr>
        <p:spPr>
          <a:xfrm>
            <a:off x="1951038" y="306388"/>
            <a:ext cx="7886700" cy="414337"/>
          </a:xfrm>
        </p:spPr>
        <p:txBody>
          <a:bodyPr rtlCol="0">
            <a:noAutofit/>
          </a:bodyPr>
          <a:lstStyle/>
          <a:p>
            <a:pPr eaLnBrk="1" fontAlgn="auto" hangingPunct="1">
              <a:spcAft>
                <a:spcPts val="0"/>
              </a:spcAft>
              <a:defRPr/>
            </a:pPr>
            <a:r>
              <a:rPr lang="en-US" altLang="en-US" sz="2550" dirty="0"/>
              <a:t>PULP &amp; PAPER PROCESS OVERVIEW</a:t>
            </a:r>
          </a:p>
        </p:txBody>
      </p:sp>
      <p:grpSp>
        <p:nvGrpSpPr>
          <p:cNvPr id="22" name="Group 21">
            <a:extLst>
              <a:ext uri="{FF2B5EF4-FFF2-40B4-BE49-F238E27FC236}">
                <a16:creationId xmlns:a16="http://schemas.microsoft.com/office/drawing/2014/main" id="{50CFA7E0-B4FA-DAB9-8082-90632CD13E43}"/>
              </a:ext>
            </a:extLst>
          </p:cNvPr>
          <p:cNvGrpSpPr>
            <a:grpSpLocks/>
          </p:cNvGrpSpPr>
          <p:nvPr/>
        </p:nvGrpSpPr>
        <p:grpSpPr bwMode="auto">
          <a:xfrm>
            <a:off x="5195888" y="917575"/>
            <a:ext cx="1023937" cy="390525"/>
            <a:chOff x="5196477" y="916891"/>
            <a:chExt cx="1023348" cy="390525"/>
          </a:xfrm>
        </p:grpSpPr>
        <p:sp>
          <p:nvSpPr>
            <p:cNvPr id="11269" name="Rectangle 6">
              <a:extLst>
                <a:ext uri="{FF2B5EF4-FFF2-40B4-BE49-F238E27FC236}">
                  <a16:creationId xmlns:a16="http://schemas.microsoft.com/office/drawing/2014/main" id="{8F1E8A46-B4F4-7EDA-3D6D-81C509361682}"/>
                </a:ext>
              </a:extLst>
            </p:cNvPr>
            <p:cNvSpPr>
              <a:spLocks noChangeArrowheads="1"/>
            </p:cNvSpPr>
            <p:nvPr/>
          </p:nvSpPr>
          <p:spPr bwMode="auto">
            <a:xfrm>
              <a:off x="5429705" y="916891"/>
              <a:ext cx="790120"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Bleach</a:t>
              </a:r>
            </a:p>
            <a:p>
              <a:pPr algn="ctr" eaLnBrk="1" fontAlgn="auto" hangingPunct="1">
                <a:spcBef>
                  <a:spcPct val="0"/>
                </a:spcBef>
                <a:spcAft>
                  <a:spcPts val="0"/>
                </a:spcAft>
                <a:buFontTx/>
                <a:buNone/>
                <a:defRPr/>
              </a:pPr>
              <a:r>
                <a:rPr lang="en-US" altLang="en-US" sz="1050" b="1" dirty="0">
                  <a:solidFill>
                    <a:schemeClr val="tx1"/>
                  </a:solidFill>
                </a:rPr>
                <a:t>mill</a:t>
              </a:r>
            </a:p>
          </p:txBody>
        </p:sp>
        <p:sp>
          <p:nvSpPr>
            <p:cNvPr id="11271" name="Line 8">
              <a:extLst>
                <a:ext uri="{FF2B5EF4-FFF2-40B4-BE49-F238E27FC236}">
                  <a16:creationId xmlns:a16="http://schemas.microsoft.com/office/drawing/2014/main" id="{96AE007A-61CA-1FE8-9B35-F75DCA399F60}"/>
                </a:ext>
              </a:extLst>
            </p:cNvPr>
            <p:cNvSpPr>
              <a:spLocks noChangeShapeType="1"/>
            </p:cNvSpPr>
            <p:nvPr/>
          </p:nvSpPr>
          <p:spPr bwMode="auto">
            <a:xfrm>
              <a:off x="5196477" y="1089929"/>
              <a:ext cx="233228"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9" name="Group 18">
            <a:extLst>
              <a:ext uri="{FF2B5EF4-FFF2-40B4-BE49-F238E27FC236}">
                <a16:creationId xmlns:a16="http://schemas.microsoft.com/office/drawing/2014/main" id="{56FDFC9A-CAC8-8933-3399-30CFBF454534}"/>
              </a:ext>
            </a:extLst>
          </p:cNvPr>
          <p:cNvGrpSpPr>
            <a:grpSpLocks/>
          </p:cNvGrpSpPr>
          <p:nvPr/>
        </p:nvGrpSpPr>
        <p:grpSpPr bwMode="auto">
          <a:xfrm>
            <a:off x="7777163" y="2638425"/>
            <a:ext cx="1176337" cy="390525"/>
            <a:chOff x="7777163" y="2638425"/>
            <a:chExt cx="1177024" cy="390525"/>
          </a:xfrm>
        </p:grpSpPr>
        <p:sp>
          <p:nvSpPr>
            <p:cNvPr id="11268" name="Rectangle 5">
              <a:extLst>
                <a:ext uri="{FF2B5EF4-FFF2-40B4-BE49-F238E27FC236}">
                  <a16:creationId xmlns:a16="http://schemas.microsoft.com/office/drawing/2014/main" id="{0026C842-B625-6B81-F23A-41A348293AFB}"/>
                </a:ext>
              </a:extLst>
            </p:cNvPr>
            <p:cNvSpPr>
              <a:spLocks noChangeArrowheads="1"/>
            </p:cNvSpPr>
            <p:nvPr/>
          </p:nvSpPr>
          <p:spPr bwMode="auto">
            <a:xfrm>
              <a:off x="8163150" y="2638425"/>
              <a:ext cx="791037"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Converting</a:t>
              </a:r>
            </a:p>
            <a:p>
              <a:pPr algn="ctr" eaLnBrk="1" fontAlgn="auto" hangingPunct="1">
                <a:spcBef>
                  <a:spcPct val="0"/>
                </a:spcBef>
                <a:spcAft>
                  <a:spcPts val="0"/>
                </a:spcAft>
                <a:buFontTx/>
                <a:buNone/>
                <a:defRPr/>
              </a:pPr>
              <a:r>
                <a:rPr lang="en-US" altLang="en-US" sz="1050" b="1" dirty="0">
                  <a:solidFill>
                    <a:schemeClr val="tx1"/>
                  </a:solidFill>
                </a:rPr>
                <a:t>&amp; Finishing</a:t>
              </a:r>
            </a:p>
          </p:txBody>
        </p:sp>
        <p:sp>
          <p:nvSpPr>
            <p:cNvPr id="11273" name="Line 10">
              <a:extLst>
                <a:ext uri="{FF2B5EF4-FFF2-40B4-BE49-F238E27FC236}">
                  <a16:creationId xmlns:a16="http://schemas.microsoft.com/office/drawing/2014/main" id="{6D49EF46-D1B6-A8C3-4D7B-3F207A1395A4}"/>
                </a:ext>
              </a:extLst>
            </p:cNvPr>
            <p:cNvSpPr>
              <a:spLocks noChangeShapeType="1"/>
            </p:cNvSpPr>
            <p:nvPr/>
          </p:nvSpPr>
          <p:spPr bwMode="auto">
            <a:xfrm>
              <a:off x="7777163" y="2819400"/>
              <a:ext cx="385987"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sp>
        <p:nvSpPr>
          <p:cNvPr id="11274" name="Rectangle 11">
            <a:extLst>
              <a:ext uri="{FF2B5EF4-FFF2-40B4-BE49-F238E27FC236}">
                <a16:creationId xmlns:a16="http://schemas.microsoft.com/office/drawing/2014/main" id="{C34E5D54-9AE0-9217-43EA-242DE8413046}"/>
              </a:ext>
            </a:extLst>
          </p:cNvPr>
          <p:cNvSpPr>
            <a:spLocks noChangeArrowheads="1"/>
          </p:cNvSpPr>
          <p:nvPr/>
        </p:nvSpPr>
        <p:spPr bwMode="auto">
          <a:xfrm>
            <a:off x="1433513" y="9239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Woodyard</a:t>
            </a:r>
          </a:p>
        </p:txBody>
      </p:sp>
      <p:grpSp>
        <p:nvGrpSpPr>
          <p:cNvPr id="2" name="Group 1">
            <a:extLst>
              <a:ext uri="{FF2B5EF4-FFF2-40B4-BE49-F238E27FC236}">
                <a16:creationId xmlns:a16="http://schemas.microsoft.com/office/drawing/2014/main" id="{0AF48177-9E77-7694-2730-D2D824DF15BE}"/>
              </a:ext>
            </a:extLst>
          </p:cNvPr>
          <p:cNvGrpSpPr>
            <a:grpSpLocks/>
          </p:cNvGrpSpPr>
          <p:nvPr/>
        </p:nvGrpSpPr>
        <p:grpSpPr bwMode="auto">
          <a:xfrm>
            <a:off x="2228850" y="923925"/>
            <a:ext cx="1938338" cy="390525"/>
            <a:chOff x="2228850" y="923925"/>
            <a:chExt cx="1938338" cy="390525"/>
          </a:xfrm>
        </p:grpSpPr>
        <p:sp>
          <p:nvSpPr>
            <p:cNvPr id="11275" name="Rectangle 12">
              <a:extLst>
                <a:ext uri="{FF2B5EF4-FFF2-40B4-BE49-F238E27FC236}">
                  <a16:creationId xmlns:a16="http://schemas.microsoft.com/office/drawing/2014/main" id="{56B37E0B-9E16-B27D-CEB3-0BB7D51793EA}"/>
                </a:ext>
              </a:extLst>
            </p:cNvPr>
            <p:cNvSpPr>
              <a:spLocks noChangeArrowheads="1"/>
            </p:cNvSpPr>
            <p:nvPr/>
          </p:nvSpPr>
          <p:spPr bwMode="auto">
            <a:xfrm>
              <a:off x="3376613" y="9239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a:solidFill>
                    <a:schemeClr val="tx1"/>
                  </a:solidFill>
                </a:rPr>
                <a:t>Digester</a:t>
              </a:r>
            </a:p>
          </p:txBody>
        </p:sp>
        <p:sp>
          <p:nvSpPr>
            <p:cNvPr id="11285" name="Line 22">
              <a:extLst>
                <a:ext uri="{FF2B5EF4-FFF2-40B4-BE49-F238E27FC236}">
                  <a16:creationId xmlns:a16="http://schemas.microsoft.com/office/drawing/2014/main" id="{DD8425CD-D623-C9C6-1C66-25CFD50DFBFD}"/>
                </a:ext>
              </a:extLst>
            </p:cNvPr>
            <p:cNvSpPr>
              <a:spLocks noChangeShapeType="1"/>
            </p:cNvSpPr>
            <p:nvPr/>
          </p:nvSpPr>
          <p:spPr bwMode="auto">
            <a:xfrm>
              <a:off x="2228850" y="1090613"/>
              <a:ext cx="114300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21" name="Group 20">
            <a:extLst>
              <a:ext uri="{FF2B5EF4-FFF2-40B4-BE49-F238E27FC236}">
                <a16:creationId xmlns:a16="http://schemas.microsoft.com/office/drawing/2014/main" id="{FC98C26C-398D-0304-2F4A-BFF6795A065F}"/>
              </a:ext>
            </a:extLst>
          </p:cNvPr>
          <p:cNvGrpSpPr>
            <a:grpSpLocks/>
          </p:cNvGrpSpPr>
          <p:nvPr/>
        </p:nvGrpSpPr>
        <p:grpSpPr bwMode="auto">
          <a:xfrm>
            <a:off x="4171950" y="900113"/>
            <a:ext cx="1023938" cy="390525"/>
            <a:chOff x="4171950" y="900186"/>
            <a:chExt cx="1024526" cy="390525"/>
          </a:xfrm>
        </p:grpSpPr>
        <p:sp>
          <p:nvSpPr>
            <p:cNvPr id="11276" name="Rectangle 13">
              <a:extLst>
                <a:ext uri="{FF2B5EF4-FFF2-40B4-BE49-F238E27FC236}">
                  <a16:creationId xmlns:a16="http://schemas.microsoft.com/office/drawing/2014/main" id="{C7EB25F9-185C-EFB2-72A8-67277B7B0596}"/>
                </a:ext>
              </a:extLst>
            </p:cNvPr>
            <p:cNvSpPr>
              <a:spLocks noChangeArrowheads="1"/>
            </p:cNvSpPr>
            <p:nvPr/>
          </p:nvSpPr>
          <p:spPr bwMode="auto">
            <a:xfrm>
              <a:off x="4405447" y="900186"/>
              <a:ext cx="791029"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Washer</a:t>
              </a:r>
            </a:p>
          </p:txBody>
        </p:sp>
        <p:sp>
          <p:nvSpPr>
            <p:cNvPr id="11286" name="Line 23">
              <a:extLst>
                <a:ext uri="{FF2B5EF4-FFF2-40B4-BE49-F238E27FC236}">
                  <a16:creationId xmlns:a16="http://schemas.microsoft.com/office/drawing/2014/main" id="{9EF88AAD-02C5-7970-80F8-B29B5B5F1F23}"/>
                </a:ext>
              </a:extLst>
            </p:cNvPr>
            <p:cNvSpPr>
              <a:spLocks noChangeShapeType="1"/>
            </p:cNvSpPr>
            <p:nvPr/>
          </p:nvSpPr>
          <p:spPr bwMode="auto">
            <a:xfrm>
              <a:off x="4171950" y="1090686"/>
              <a:ext cx="233497"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7" name="Group 6">
            <a:extLst>
              <a:ext uri="{FF2B5EF4-FFF2-40B4-BE49-F238E27FC236}">
                <a16:creationId xmlns:a16="http://schemas.microsoft.com/office/drawing/2014/main" id="{41B39CB3-39F0-377E-0123-2349953DCC1D}"/>
              </a:ext>
            </a:extLst>
          </p:cNvPr>
          <p:cNvGrpSpPr>
            <a:grpSpLocks/>
          </p:cNvGrpSpPr>
          <p:nvPr/>
        </p:nvGrpSpPr>
        <p:grpSpPr bwMode="auto">
          <a:xfrm>
            <a:off x="5434013" y="1319213"/>
            <a:ext cx="790575" cy="681037"/>
            <a:chOff x="5434013" y="1319213"/>
            <a:chExt cx="790575" cy="681037"/>
          </a:xfrm>
        </p:grpSpPr>
        <p:sp>
          <p:nvSpPr>
            <p:cNvPr id="11281" name="Rectangle 18">
              <a:extLst>
                <a:ext uri="{FF2B5EF4-FFF2-40B4-BE49-F238E27FC236}">
                  <a16:creationId xmlns:a16="http://schemas.microsoft.com/office/drawing/2014/main" id="{51087913-9D41-5BC2-735F-FCDC3DB85448}"/>
                </a:ext>
              </a:extLst>
            </p:cNvPr>
            <p:cNvSpPr>
              <a:spLocks noChangeArrowheads="1"/>
            </p:cNvSpPr>
            <p:nvPr/>
          </p:nvSpPr>
          <p:spPr bwMode="auto">
            <a:xfrm>
              <a:off x="5434013" y="16097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Weak</a:t>
              </a:r>
            </a:p>
            <a:p>
              <a:pPr algn="ctr" eaLnBrk="1" fontAlgn="auto" hangingPunct="1">
                <a:spcBef>
                  <a:spcPct val="0"/>
                </a:spcBef>
                <a:spcAft>
                  <a:spcPts val="0"/>
                </a:spcAft>
                <a:buFontTx/>
                <a:buNone/>
                <a:defRPr/>
              </a:pPr>
              <a:r>
                <a:rPr lang="en-US" altLang="en-US" sz="1050" b="1" dirty="0">
                  <a:solidFill>
                    <a:schemeClr val="tx1"/>
                  </a:solidFill>
                </a:rPr>
                <a:t>Black </a:t>
              </a:r>
              <a:r>
                <a:rPr lang="en-US" altLang="en-US" sz="1050" b="1" dirty="0" err="1">
                  <a:solidFill>
                    <a:schemeClr val="tx1"/>
                  </a:solidFill>
                </a:rPr>
                <a:t>Liq</a:t>
              </a:r>
              <a:endParaRPr lang="en-US" altLang="en-US" sz="1050" b="1" dirty="0">
                <a:solidFill>
                  <a:schemeClr val="tx1"/>
                </a:solidFill>
              </a:endParaRPr>
            </a:p>
          </p:txBody>
        </p:sp>
        <p:sp>
          <p:nvSpPr>
            <p:cNvPr id="11287" name="Line 24">
              <a:extLst>
                <a:ext uri="{FF2B5EF4-FFF2-40B4-BE49-F238E27FC236}">
                  <a16:creationId xmlns:a16="http://schemas.microsoft.com/office/drawing/2014/main" id="{5D2579D3-A885-1FE9-7533-6B7AC6F59C62}"/>
                </a:ext>
              </a:extLst>
            </p:cNvPr>
            <p:cNvSpPr>
              <a:spLocks noChangeShapeType="1"/>
            </p:cNvSpPr>
            <p:nvPr/>
          </p:nvSpPr>
          <p:spPr bwMode="auto">
            <a:xfrm>
              <a:off x="5829300" y="1319213"/>
              <a:ext cx="0" cy="28575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8" name="Group 7">
            <a:extLst>
              <a:ext uri="{FF2B5EF4-FFF2-40B4-BE49-F238E27FC236}">
                <a16:creationId xmlns:a16="http://schemas.microsoft.com/office/drawing/2014/main" id="{61BB4A59-5E3D-88F1-FF02-6225410E6872}"/>
              </a:ext>
            </a:extLst>
          </p:cNvPr>
          <p:cNvGrpSpPr>
            <a:grpSpLocks/>
          </p:cNvGrpSpPr>
          <p:nvPr/>
        </p:nvGrpSpPr>
        <p:grpSpPr bwMode="auto">
          <a:xfrm>
            <a:off x="5434013" y="2005013"/>
            <a:ext cx="790575" cy="681037"/>
            <a:chOff x="5434013" y="2005013"/>
            <a:chExt cx="790575" cy="681037"/>
          </a:xfrm>
        </p:grpSpPr>
        <p:sp>
          <p:nvSpPr>
            <p:cNvPr id="11277" name="Rectangle 14">
              <a:extLst>
                <a:ext uri="{FF2B5EF4-FFF2-40B4-BE49-F238E27FC236}">
                  <a16:creationId xmlns:a16="http://schemas.microsoft.com/office/drawing/2014/main" id="{11F0742A-2E65-AE00-E78F-1CAC1D51807F}"/>
                </a:ext>
              </a:extLst>
            </p:cNvPr>
            <p:cNvSpPr>
              <a:spLocks noChangeArrowheads="1"/>
            </p:cNvSpPr>
            <p:nvPr/>
          </p:nvSpPr>
          <p:spPr bwMode="auto">
            <a:xfrm>
              <a:off x="5434013" y="22955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Evaporator</a:t>
              </a:r>
            </a:p>
          </p:txBody>
        </p:sp>
        <p:sp>
          <p:nvSpPr>
            <p:cNvPr id="11288" name="Line 25">
              <a:extLst>
                <a:ext uri="{FF2B5EF4-FFF2-40B4-BE49-F238E27FC236}">
                  <a16:creationId xmlns:a16="http://schemas.microsoft.com/office/drawing/2014/main" id="{EE046467-2726-0E1A-AE8C-4F449919654D}"/>
                </a:ext>
              </a:extLst>
            </p:cNvPr>
            <p:cNvSpPr>
              <a:spLocks noChangeShapeType="1"/>
            </p:cNvSpPr>
            <p:nvPr/>
          </p:nvSpPr>
          <p:spPr bwMode="auto">
            <a:xfrm>
              <a:off x="5829300" y="2005013"/>
              <a:ext cx="0" cy="28575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9" name="Group 8">
            <a:extLst>
              <a:ext uri="{FF2B5EF4-FFF2-40B4-BE49-F238E27FC236}">
                <a16:creationId xmlns:a16="http://schemas.microsoft.com/office/drawing/2014/main" id="{ED8AA1A6-A1F9-195E-BA09-AB5DDEAE38FA}"/>
              </a:ext>
            </a:extLst>
          </p:cNvPr>
          <p:cNvGrpSpPr>
            <a:grpSpLocks/>
          </p:cNvGrpSpPr>
          <p:nvPr/>
        </p:nvGrpSpPr>
        <p:grpSpPr bwMode="auto">
          <a:xfrm>
            <a:off x="5434013" y="2690813"/>
            <a:ext cx="790575" cy="681037"/>
            <a:chOff x="5434013" y="2690813"/>
            <a:chExt cx="790575" cy="681037"/>
          </a:xfrm>
        </p:grpSpPr>
        <p:sp>
          <p:nvSpPr>
            <p:cNvPr id="11284" name="Rectangle 21">
              <a:extLst>
                <a:ext uri="{FF2B5EF4-FFF2-40B4-BE49-F238E27FC236}">
                  <a16:creationId xmlns:a16="http://schemas.microsoft.com/office/drawing/2014/main" id="{F72DF593-F1C1-4F82-23D4-B1BABB6B1BC5}"/>
                </a:ext>
              </a:extLst>
            </p:cNvPr>
            <p:cNvSpPr>
              <a:spLocks noChangeArrowheads="1"/>
            </p:cNvSpPr>
            <p:nvPr/>
          </p:nvSpPr>
          <p:spPr bwMode="auto">
            <a:xfrm>
              <a:off x="5434013" y="29813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a:solidFill>
                    <a:schemeClr val="tx1"/>
                  </a:solidFill>
                </a:rPr>
                <a:t>Strong</a:t>
              </a:r>
            </a:p>
            <a:p>
              <a:pPr algn="ctr" eaLnBrk="1" fontAlgn="auto" hangingPunct="1">
                <a:spcBef>
                  <a:spcPct val="0"/>
                </a:spcBef>
                <a:spcAft>
                  <a:spcPts val="0"/>
                </a:spcAft>
                <a:buFontTx/>
                <a:buNone/>
                <a:defRPr/>
              </a:pPr>
              <a:r>
                <a:rPr lang="en-US" altLang="en-US" sz="1050" b="1">
                  <a:solidFill>
                    <a:schemeClr val="tx1"/>
                  </a:solidFill>
                </a:rPr>
                <a:t>Black Liq</a:t>
              </a:r>
            </a:p>
          </p:txBody>
        </p:sp>
        <p:sp>
          <p:nvSpPr>
            <p:cNvPr id="11289" name="Line 26">
              <a:extLst>
                <a:ext uri="{FF2B5EF4-FFF2-40B4-BE49-F238E27FC236}">
                  <a16:creationId xmlns:a16="http://schemas.microsoft.com/office/drawing/2014/main" id="{01488D27-4B37-F7E9-0170-7B1A13016193}"/>
                </a:ext>
              </a:extLst>
            </p:cNvPr>
            <p:cNvSpPr>
              <a:spLocks noChangeShapeType="1"/>
            </p:cNvSpPr>
            <p:nvPr/>
          </p:nvSpPr>
          <p:spPr bwMode="auto">
            <a:xfrm>
              <a:off x="5829300" y="2690813"/>
              <a:ext cx="0" cy="28575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0" name="Group 9">
            <a:extLst>
              <a:ext uri="{FF2B5EF4-FFF2-40B4-BE49-F238E27FC236}">
                <a16:creationId xmlns:a16="http://schemas.microsoft.com/office/drawing/2014/main" id="{A4B8D477-68FF-D53F-1C35-63D04B71A980}"/>
              </a:ext>
            </a:extLst>
          </p:cNvPr>
          <p:cNvGrpSpPr>
            <a:grpSpLocks/>
          </p:cNvGrpSpPr>
          <p:nvPr/>
        </p:nvGrpSpPr>
        <p:grpSpPr bwMode="auto">
          <a:xfrm>
            <a:off x="5434013" y="3376613"/>
            <a:ext cx="790575" cy="738187"/>
            <a:chOff x="5434013" y="3376613"/>
            <a:chExt cx="790575" cy="738187"/>
          </a:xfrm>
        </p:grpSpPr>
        <p:sp>
          <p:nvSpPr>
            <p:cNvPr id="11278" name="Rectangle 15">
              <a:extLst>
                <a:ext uri="{FF2B5EF4-FFF2-40B4-BE49-F238E27FC236}">
                  <a16:creationId xmlns:a16="http://schemas.microsoft.com/office/drawing/2014/main" id="{D14C2377-F31E-F02A-830F-E33222EC35A9}"/>
                </a:ext>
              </a:extLst>
            </p:cNvPr>
            <p:cNvSpPr>
              <a:spLocks noChangeArrowheads="1"/>
            </p:cNvSpPr>
            <p:nvPr/>
          </p:nvSpPr>
          <p:spPr bwMode="auto">
            <a:xfrm>
              <a:off x="5434013" y="372427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Recovery</a:t>
              </a:r>
            </a:p>
            <a:p>
              <a:pPr algn="ctr" eaLnBrk="1" fontAlgn="auto" hangingPunct="1">
                <a:spcBef>
                  <a:spcPct val="0"/>
                </a:spcBef>
                <a:spcAft>
                  <a:spcPts val="0"/>
                </a:spcAft>
                <a:buFontTx/>
                <a:buNone/>
                <a:defRPr/>
              </a:pPr>
              <a:r>
                <a:rPr lang="en-US" altLang="en-US" sz="1050" b="1" dirty="0">
                  <a:solidFill>
                    <a:schemeClr val="tx1"/>
                  </a:solidFill>
                </a:rPr>
                <a:t>Boiler</a:t>
              </a:r>
            </a:p>
          </p:txBody>
        </p:sp>
        <p:sp>
          <p:nvSpPr>
            <p:cNvPr id="11290" name="Line 27">
              <a:extLst>
                <a:ext uri="{FF2B5EF4-FFF2-40B4-BE49-F238E27FC236}">
                  <a16:creationId xmlns:a16="http://schemas.microsoft.com/office/drawing/2014/main" id="{0726EAB3-E277-3615-A077-A127B79A0A5F}"/>
                </a:ext>
              </a:extLst>
            </p:cNvPr>
            <p:cNvSpPr>
              <a:spLocks noChangeShapeType="1"/>
            </p:cNvSpPr>
            <p:nvPr/>
          </p:nvSpPr>
          <p:spPr bwMode="auto">
            <a:xfrm>
              <a:off x="5829300" y="3376613"/>
              <a:ext cx="0" cy="34290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6" name="Group 15">
            <a:extLst>
              <a:ext uri="{FF2B5EF4-FFF2-40B4-BE49-F238E27FC236}">
                <a16:creationId xmlns:a16="http://schemas.microsoft.com/office/drawing/2014/main" id="{D9B48100-0E11-58F0-6B6A-892D4E886595}"/>
              </a:ext>
            </a:extLst>
          </p:cNvPr>
          <p:cNvGrpSpPr>
            <a:grpSpLocks/>
          </p:cNvGrpSpPr>
          <p:nvPr/>
        </p:nvGrpSpPr>
        <p:grpSpPr bwMode="auto">
          <a:xfrm>
            <a:off x="2343150" y="2295525"/>
            <a:ext cx="852488" cy="1423988"/>
            <a:chOff x="2343150" y="2295525"/>
            <a:chExt cx="852488" cy="1423988"/>
          </a:xfrm>
        </p:grpSpPr>
        <p:sp>
          <p:nvSpPr>
            <p:cNvPr id="11282" name="Rectangle 19">
              <a:extLst>
                <a:ext uri="{FF2B5EF4-FFF2-40B4-BE49-F238E27FC236}">
                  <a16:creationId xmlns:a16="http://schemas.microsoft.com/office/drawing/2014/main" id="{B97C0EED-A425-5393-A5F6-F8C9FB255837}"/>
                </a:ext>
              </a:extLst>
            </p:cNvPr>
            <p:cNvSpPr>
              <a:spLocks noChangeArrowheads="1"/>
            </p:cNvSpPr>
            <p:nvPr/>
          </p:nvSpPr>
          <p:spPr bwMode="auto">
            <a:xfrm>
              <a:off x="2405063" y="22955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a:solidFill>
                    <a:schemeClr val="tx1"/>
                  </a:solidFill>
                </a:rPr>
                <a:t>White</a:t>
              </a:r>
            </a:p>
            <a:p>
              <a:pPr algn="ctr" eaLnBrk="1" fontAlgn="auto" hangingPunct="1">
                <a:spcBef>
                  <a:spcPct val="0"/>
                </a:spcBef>
                <a:spcAft>
                  <a:spcPts val="0"/>
                </a:spcAft>
                <a:buFontTx/>
                <a:buNone/>
                <a:defRPr/>
              </a:pPr>
              <a:r>
                <a:rPr lang="en-US" altLang="en-US" sz="1050" b="1">
                  <a:solidFill>
                    <a:schemeClr val="tx1"/>
                  </a:solidFill>
                </a:rPr>
                <a:t>Liquor</a:t>
              </a:r>
            </a:p>
          </p:txBody>
        </p:sp>
        <p:sp>
          <p:nvSpPr>
            <p:cNvPr id="11291" name="Line 28">
              <a:extLst>
                <a:ext uri="{FF2B5EF4-FFF2-40B4-BE49-F238E27FC236}">
                  <a16:creationId xmlns:a16="http://schemas.microsoft.com/office/drawing/2014/main" id="{ACF1B0D2-1EE4-8726-88A3-3C0B279CE688}"/>
                </a:ext>
              </a:extLst>
            </p:cNvPr>
            <p:cNvSpPr>
              <a:spLocks noChangeShapeType="1"/>
            </p:cNvSpPr>
            <p:nvPr/>
          </p:nvSpPr>
          <p:spPr bwMode="auto">
            <a:xfrm flipV="1">
              <a:off x="2343150" y="2690813"/>
              <a:ext cx="400050" cy="102870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sp>
        <p:nvSpPr>
          <p:cNvPr id="11292" name="Line 29">
            <a:extLst>
              <a:ext uri="{FF2B5EF4-FFF2-40B4-BE49-F238E27FC236}">
                <a16:creationId xmlns:a16="http://schemas.microsoft.com/office/drawing/2014/main" id="{F7FDC7E0-4607-16A4-9ABB-AF31551B4A96}"/>
              </a:ext>
            </a:extLst>
          </p:cNvPr>
          <p:cNvSpPr>
            <a:spLocks noChangeShapeType="1"/>
          </p:cNvSpPr>
          <p:nvPr/>
        </p:nvSpPr>
        <p:spPr bwMode="auto">
          <a:xfrm flipV="1">
            <a:off x="2914650" y="1319213"/>
            <a:ext cx="571500" cy="97155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nvGrpSpPr>
          <p:cNvPr id="17" name="Group 16">
            <a:extLst>
              <a:ext uri="{FF2B5EF4-FFF2-40B4-BE49-F238E27FC236}">
                <a16:creationId xmlns:a16="http://schemas.microsoft.com/office/drawing/2014/main" id="{9258B399-AF41-30D5-ABA1-A36EB2C3480E}"/>
              </a:ext>
            </a:extLst>
          </p:cNvPr>
          <p:cNvGrpSpPr>
            <a:grpSpLocks/>
          </p:cNvGrpSpPr>
          <p:nvPr/>
        </p:nvGrpSpPr>
        <p:grpSpPr bwMode="auto">
          <a:xfrm>
            <a:off x="3886200" y="1319213"/>
            <a:ext cx="1543050" cy="457200"/>
            <a:chOff x="3886200" y="1319213"/>
            <a:chExt cx="1543050" cy="457200"/>
          </a:xfrm>
        </p:grpSpPr>
        <p:sp>
          <p:nvSpPr>
            <p:cNvPr id="11293" name="Line 30">
              <a:extLst>
                <a:ext uri="{FF2B5EF4-FFF2-40B4-BE49-F238E27FC236}">
                  <a16:creationId xmlns:a16="http://schemas.microsoft.com/office/drawing/2014/main" id="{21D4F167-420F-D7B3-B49F-296D97A0DA34}"/>
                </a:ext>
              </a:extLst>
            </p:cNvPr>
            <p:cNvSpPr>
              <a:spLocks noChangeShapeType="1"/>
            </p:cNvSpPr>
            <p:nvPr/>
          </p:nvSpPr>
          <p:spPr bwMode="auto">
            <a:xfrm flipH="1">
              <a:off x="3886200" y="1776413"/>
              <a:ext cx="1543050" cy="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294" name="Line 31">
              <a:extLst>
                <a:ext uri="{FF2B5EF4-FFF2-40B4-BE49-F238E27FC236}">
                  <a16:creationId xmlns:a16="http://schemas.microsoft.com/office/drawing/2014/main" id="{158BE729-369C-FCA3-F78F-F0F8B557112D}"/>
                </a:ext>
              </a:extLst>
            </p:cNvPr>
            <p:cNvSpPr>
              <a:spLocks noChangeShapeType="1"/>
            </p:cNvSpPr>
            <p:nvPr/>
          </p:nvSpPr>
          <p:spPr bwMode="auto">
            <a:xfrm flipV="1">
              <a:off x="3886200" y="1319213"/>
              <a:ext cx="0" cy="45720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4" name="Group 13">
            <a:extLst>
              <a:ext uri="{FF2B5EF4-FFF2-40B4-BE49-F238E27FC236}">
                <a16:creationId xmlns:a16="http://schemas.microsoft.com/office/drawing/2014/main" id="{E6FAAA0B-509F-F5DC-76E8-F83CD81F8007}"/>
              </a:ext>
            </a:extLst>
          </p:cNvPr>
          <p:cNvGrpSpPr>
            <a:grpSpLocks/>
          </p:cNvGrpSpPr>
          <p:nvPr/>
        </p:nvGrpSpPr>
        <p:grpSpPr bwMode="auto">
          <a:xfrm>
            <a:off x="1947863" y="4119563"/>
            <a:ext cx="1081087" cy="852487"/>
            <a:chOff x="1947863" y="4119563"/>
            <a:chExt cx="1081087" cy="852487"/>
          </a:xfrm>
        </p:grpSpPr>
        <p:sp>
          <p:nvSpPr>
            <p:cNvPr id="11283" name="Rectangle 20">
              <a:extLst>
                <a:ext uri="{FF2B5EF4-FFF2-40B4-BE49-F238E27FC236}">
                  <a16:creationId xmlns:a16="http://schemas.microsoft.com/office/drawing/2014/main" id="{99C532B4-2B9F-C318-73B0-54A3D0EF5F46}"/>
                </a:ext>
              </a:extLst>
            </p:cNvPr>
            <p:cNvSpPr>
              <a:spLocks noChangeArrowheads="1"/>
            </p:cNvSpPr>
            <p:nvPr/>
          </p:nvSpPr>
          <p:spPr bwMode="auto">
            <a:xfrm>
              <a:off x="1947863" y="458152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Lime Kiln</a:t>
              </a:r>
            </a:p>
          </p:txBody>
        </p:sp>
        <p:sp>
          <p:nvSpPr>
            <p:cNvPr id="11295" name="Line 32">
              <a:extLst>
                <a:ext uri="{FF2B5EF4-FFF2-40B4-BE49-F238E27FC236}">
                  <a16:creationId xmlns:a16="http://schemas.microsoft.com/office/drawing/2014/main" id="{57B96B94-017B-8505-B481-B054DC4A8103}"/>
                </a:ext>
              </a:extLst>
            </p:cNvPr>
            <p:cNvSpPr>
              <a:spLocks noChangeShapeType="1"/>
            </p:cNvSpPr>
            <p:nvPr/>
          </p:nvSpPr>
          <p:spPr bwMode="auto">
            <a:xfrm>
              <a:off x="2286000" y="4119563"/>
              <a:ext cx="0" cy="22860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296" name="Line 33">
              <a:extLst>
                <a:ext uri="{FF2B5EF4-FFF2-40B4-BE49-F238E27FC236}">
                  <a16:creationId xmlns:a16="http://schemas.microsoft.com/office/drawing/2014/main" id="{1FB9C8C8-2440-2A44-40D8-DF49F1E93BE1}"/>
                </a:ext>
              </a:extLst>
            </p:cNvPr>
            <p:cNvSpPr>
              <a:spLocks noChangeShapeType="1"/>
            </p:cNvSpPr>
            <p:nvPr/>
          </p:nvSpPr>
          <p:spPr bwMode="auto">
            <a:xfrm>
              <a:off x="2286000" y="4348163"/>
              <a:ext cx="742950" cy="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297" name="Line 34">
              <a:extLst>
                <a:ext uri="{FF2B5EF4-FFF2-40B4-BE49-F238E27FC236}">
                  <a16:creationId xmlns:a16="http://schemas.microsoft.com/office/drawing/2014/main" id="{CCB77AE8-8F3A-0B7D-1E87-BBDF918B5329}"/>
                </a:ext>
              </a:extLst>
            </p:cNvPr>
            <p:cNvSpPr>
              <a:spLocks noChangeShapeType="1"/>
            </p:cNvSpPr>
            <p:nvPr/>
          </p:nvSpPr>
          <p:spPr bwMode="auto">
            <a:xfrm>
              <a:off x="3028950" y="4348163"/>
              <a:ext cx="0" cy="45720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298" name="Line 35">
              <a:extLst>
                <a:ext uri="{FF2B5EF4-FFF2-40B4-BE49-F238E27FC236}">
                  <a16:creationId xmlns:a16="http://schemas.microsoft.com/office/drawing/2014/main" id="{2F0F3FC9-7223-20FB-ECDF-00A3479C0DAB}"/>
                </a:ext>
              </a:extLst>
            </p:cNvPr>
            <p:cNvSpPr>
              <a:spLocks noChangeShapeType="1"/>
            </p:cNvSpPr>
            <p:nvPr/>
          </p:nvSpPr>
          <p:spPr bwMode="auto">
            <a:xfrm flipH="1">
              <a:off x="2743200" y="4805363"/>
              <a:ext cx="28575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5" name="Group 14">
            <a:extLst>
              <a:ext uri="{FF2B5EF4-FFF2-40B4-BE49-F238E27FC236}">
                <a16:creationId xmlns:a16="http://schemas.microsoft.com/office/drawing/2014/main" id="{64F37AC1-CC04-F152-3B33-ACB55FBA14F1}"/>
              </a:ext>
            </a:extLst>
          </p:cNvPr>
          <p:cNvGrpSpPr>
            <a:grpSpLocks/>
          </p:cNvGrpSpPr>
          <p:nvPr/>
        </p:nvGrpSpPr>
        <p:grpSpPr bwMode="auto">
          <a:xfrm>
            <a:off x="1485900" y="3948113"/>
            <a:ext cx="457200" cy="857250"/>
            <a:chOff x="1485900" y="3948113"/>
            <a:chExt cx="457200" cy="857250"/>
          </a:xfrm>
        </p:grpSpPr>
        <p:sp>
          <p:nvSpPr>
            <p:cNvPr id="11299" name="Line 36">
              <a:extLst>
                <a:ext uri="{FF2B5EF4-FFF2-40B4-BE49-F238E27FC236}">
                  <a16:creationId xmlns:a16="http://schemas.microsoft.com/office/drawing/2014/main" id="{CC3263E5-F4BA-6AFF-F94A-CB9FBB263BDE}"/>
                </a:ext>
              </a:extLst>
            </p:cNvPr>
            <p:cNvSpPr>
              <a:spLocks noChangeShapeType="1"/>
            </p:cNvSpPr>
            <p:nvPr/>
          </p:nvSpPr>
          <p:spPr bwMode="auto">
            <a:xfrm flipH="1">
              <a:off x="1485900" y="4805363"/>
              <a:ext cx="457200" cy="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300" name="Line 37">
              <a:extLst>
                <a:ext uri="{FF2B5EF4-FFF2-40B4-BE49-F238E27FC236}">
                  <a16:creationId xmlns:a16="http://schemas.microsoft.com/office/drawing/2014/main" id="{906E4830-6568-F3AE-F157-8CE1C012F035}"/>
                </a:ext>
              </a:extLst>
            </p:cNvPr>
            <p:cNvSpPr>
              <a:spLocks noChangeShapeType="1"/>
            </p:cNvSpPr>
            <p:nvPr/>
          </p:nvSpPr>
          <p:spPr bwMode="auto">
            <a:xfrm flipV="1">
              <a:off x="1485900" y="3948113"/>
              <a:ext cx="0" cy="857250"/>
            </a:xfrm>
            <a:prstGeom prst="line">
              <a:avLst/>
            </a:prstGeom>
            <a:noFill/>
            <a:ln w="12700">
              <a:solidFill>
                <a:schemeClr val="tx1"/>
              </a:solidFill>
              <a:round/>
              <a:headEnd/>
              <a:tailEnd/>
            </a:ln>
            <a:effectLst/>
          </p:spPr>
          <p:txBody>
            <a:bodyPr/>
            <a:lstStyle/>
            <a:p>
              <a:pPr eaLnBrk="1" fontAlgn="auto" hangingPunct="1">
                <a:spcBef>
                  <a:spcPts val="0"/>
                </a:spcBef>
                <a:spcAft>
                  <a:spcPts val="0"/>
                </a:spcAft>
                <a:defRPr/>
              </a:pPr>
              <a:endParaRPr lang="en-US" sz="1350">
                <a:latin typeface="+mn-lt"/>
              </a:endParaRPr>
            </a:p>
          </p:txBody>
        </p:sp>
        <p:sp>
          <p:nvSpPr>
            <p:cNvPr id="11301" name="Line 38">
              <a:extLst>
                <a:ext uri="{FF2B5EF4-FFF2-40B4-BE49-F238E27FC236}">
                  <a16:creationId xmlns:a16="http://schemas.microsoft.com/office/drawing/2014/main" id="{03235A0C-C96B-AA5B-5212-B5B4F7ADD778}"/>
                </a:ext>
              </a:extLst>
            </p:cNvPr>
            <p:cNvSpPr>
              <a:spLocks noChangeShapeType="1"/>
            </p:cNvSpPr>
            <p:nvPr/>
          </p:nvSpPr>
          <p:spPr bwMode="auto">
            <a:xfrm>
              <a:off x="1485900" y="3948113"/>
              <a:ext cx="45720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2" name="Group 11">
            <a:extLst>
              <a:ext uri="{FF2B5EF4-FFF2-40B4-BE49-F238E27FC236}">
                <a16:creationId xmlns:a16="http://schemas.microsoft.com/office/drawing/2014/main" id="{1B4928F4-52E9-91E5-DFC5-813BC4AE7B09}"/>
              </a:ext>
            </a:extLst>
          </p:cNvPr>
          <p:cNvGrpSpPr>
            <a:grpSpLocks/>
          </p:cNvGrpSpPr>
          <p:nvPr/>
        </p:nvGrpSpPr>
        <p:grpSpPr bwMode="auto">
          <a:xfrm>
            <a:off x="3090863" y="3724275"/>
            <a:ext cx="1138237" cy="390525"/>
            <a:chOff x="3090863" y="3724275"/>
            <a:chExt cx="1138237" cy="390525"/>
          </a:xfrm>
        </p:grpSpPr>
        <p:sp>
          <p:nvSpPr>
            <p:cNvPr id="11302" name="Rectangle 39">
              <a:extLst>
                <a:ext uri="{FF2B5EF4-FFF2-40B4-BE49-F238E27FC236}">
                  <a16:creationId xmlns:a16="http://schemas.microsoft.com/office/drawing/2014/main" id="{6BEC4438-2AE5-8948-B275-8E2FE20595FC}"/>
                </a:ext>
              </a:extLst>
            </p:cNvPr>
            <p:cNvSpPr>
              <a:spLocks noChangeArrowheads="1"/>
            </p:cNvSpPr>
            <p:nvPr/>
          </p:nvSpPr>
          <p:spPr bwMode="auto">
            <a:xfrm>
              <a:off x="3090863" y="372427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Green</a:t>
              </a:r>
            </a:p>
            <a:p>
              <a:pPr algn="ctr" eaLnBrk="1" fontAlgn="auto" hangingPunct="1">
                <a:spcBef>
                  <a:spcPct val="0"/>
                </a:spcBef>
                <a:spcAft>
                  <a:spcPts val="0"/>
                </a:spcAft>
                <a:buFontTx/>
                <a:buNone/>
                <a:defRPr/>
              </a:pPr>
              <a:r>
                <a:rPr lang="en-US" altLang="en-US" sz="1050" b="1" dirty="0">
                  <a:solidFill>
                    <a:schemeClr val="tx1"/>
                  </a:solidFill>
                </a:rPr>
                <a:t>Liquor</a:t>
              </a:r>
            </a:p>
          </p:txBody>
        </p:sp>
        <p:sp>
          <p:nvSpPr>
            <p:cNvPr id="11303" name="Line 40">
              <a:extLst>
                <a:ext uri="{FF2B5EF4-FFF2-40B4-BE49-F238E27FC236}">
                  <a16:creationId xmlns:a16="http://schemas.microsoft.com/office/drawing/2014/main" id="{096C70F6-7B40-C54A-AC52-B4BAE6723556}"/>
                </a:ext>
              </a:extLst>
            </p:cNvPr>
            <p:cNvSpPr>
              <a:spLocks noChangeShapeType="1"/>
            </p:cNvSpPr>
            <p:nvPr/>
          </p:nvSpPr>
          <p:spPr bwMode="auto">
            <a:xfrm flipH="1">
              <a:off x="3886200" y="3948113"/>
              <a:ext cx="34290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3" name="Group 12">
            <a:extLst>
              <a:ext uri="{FF2B5EF4-FFF2-40B4-BE49-F238E27FC236}">
                <a16:creationId xmlns:a16="http://schemas.microsoft.com/office/drawing/2014/main" id="{ACB1277F-C2E0-258A-BE0E-070DA24708A0}"/>
              </a:ext>
            </a:extLst>
          </p:cNvPr>
          <p:cNvGrpSpPr>
            <a:grpSpLocks/>
          </p:cNvGrpSpPr>
          <p:nvPr/>
        </p:nvGrpSpPr>
        <p:grpSpPr bwMode="auto">
          <a:xfrm>
            <a:off x="1947863" y="3724275"/>
            <a:ext cx="1138237" cy="390525"/>
            <a:chOff x="1947863" y="3724275"/>
            <a:chExt cx="1138237" cy="390525"/>
          </a:xfrm>
        </p:grpSpPr>
        <p:sp>
          <p:nvSpPr>
            <p:cNvPr id="11280" name="Rectangle 17">
              <a:extLst>
                <a:ext uri="{FF2B5EF4-FFF2-40B4-BE49-F238E27FC236}">
                  <a16:creationId xmlns:a16="http://schemas.microsoft.com/office/drawing/2014/main" id="{F172B234-A6A1-DBD7-1C26-290AD919908D}"/>
                </a:ext>
              </a:extLst>
            </p:cNvPr>
            <p:cNvSpPr>
              <a:spLocks noChangeArrowheads="1"/>
            </p:cNvSpPr>
            <p:nvPr/>
          </p:nvSpPr>
          <p:spPr bwMode="auto">
            <a:xfrm>
              <a:off x="1947863" y="372427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Causticizing</a:t>
              </a:r>
            </a:p>
          </p:txBody>
        </p:sp>
        <p:sp>
          <p:nvSpPr>
            <p:cNvPr id="11304" name="Line 41">
              <a:extLst>
                <a:ext uri="{FF2B5EF4-FFF2-40B4-BE49-F238E27FC236}">
                  <a16:creationId xmlns:a16="http://schemas.microsoft.com/office/drawing/2014/main" id="{2DE4175C-E8AC-8ADE-7F6F-64447FA3A5A8}"/>
                </a:ext>
              </a:extLst>
            </p:cNvPr>
            <p:cNvSpPr>
              <a:spLocks noChangeShapeType="1"/>
            </p:cNvSpPr>
            <p:nvPr/>
          </p:nvSpPr>
          <p:spPr bwMode="auto">
            <a:xfrm flipH="1">
              <a:off x="2743200" y="3948113"/>
              <a:ext cx="34290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grpSp>
        <p:nvGrpSpPr>
          <p:cNvPr id="11" name="Group 10">
            <a:extLst>
              <a:ext uri="{FF2B5EF4-FFF2-40B4-BE49-F238E27FC236}">
                <a16:creationId xmlns:a16="http://schemas.microsoft.com/office/drawing/2014/main" id="{9A44EE20-340F-D3B6-5934-A5382E7D369A}"/>
              </a:ext>
            </a:extLst>
          </p:cNvPr>
          <p:cNvGrpSpPr>
            <a:grpSpLocks/>
          </p:cNvGrpSpPr>
          <p:nvPr/>
        </p:nvGrpSpPr>
        <p:grpSpPr bwMode="auto">
          <a:xfrm>
            <a:off x="4233863" y="3724275"/>
            <a:ext cx="1195387" cy="390525"/>
            <a:chOff x="4233863" y="3724275"/>
            <a:chExt cx="1195387" cy="390525"/>
          </a:xfrm>
        </p:grpSpPr>
        <p:sp>
          <p:nvSpPr>
            <p:cNvPr id="11279" name="Rectangle 16">
              <a:extLst>
                <a:ext uri="{FF2B5EF4-FFF2-40B4-BE49-F238E27FC236}">
                  <a16:creationId xmlns:a16="http://schemas.microsoft.com/office/drawing/2014/main" id="{765DEE10-6835-DD90-6659-DAC51405824F}"/>
                </a:ext>
              </a:extLst>
            </p:cNvPr>
            <p:cNvSpPr>
              <a:spLocks noChangeArrowheads="1"/>
            </p:cNvSpPr>
            <p:nvPr/>
          </p:nvSpPr>
          <p:spPr bwMode="auto">
            <a:xfrm>
              <a:off x="4233863" y="3724275"/>
              <a:ext cx="790575"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Dissolving</a:t>
              </a:r>
            </a:p>
            <a:p>
              <a:pPr algn="ctr" eaLnBrk="1" fontAlgn="auto" hangingPunct="1">
                <a:spcBef>
                  <a:spcPct val="0"/>
                </a:spcBef>
                <a:spcAft>
                  <a:spcPts val="0"/>
                </a:spcAft>
                <a:buFontTx/>
                <a:buNone/>
                <a:defRPr/>
              </a:pPr>
              <a:r>
                <a:rPr lang="en-US" altLang="en-US" sz="1050" b="1" dirty="0">
                  <a:solidFill>
                    <a:schemeClr val="tx1"/>
                  </a:solidFill>
                </a:rPr>
                <a:t>Tank</a:t>
              </a:r>
            </a:p>
          </p:txBody>
        </p:sp>
        <p:sp>
          <p:nvSpPr>
            <p:cNvPr id="11305" name="Line 42">
              <a:extLst>
                <a:ext uri="{FF2B5EF4-FFF2-40B4-BE49-F238E27FC236}">
                  <a16:creationId xmlns:a16="http://schemas.microsoft.com/office/drawing/2014/main" id="{90BD285C-EAFD-9D5B-4AD6-E624915F44C3}"/>
                </a:ext>
              </a:extLst>
            </p:cNvPr>
            <p:cNvSpPr>
              <a:spLocks noChangeShapeType="1"/>
            </p:cNvSpPr>
            <p:nvPr/>
          </p:nvSpPr>
          <p:spPr bwMode="auto">
            <a:xfrm flipH="1">
              <a:off x="5029200" y="3948113"/>
              <a:ext cx="400050"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sp>
        <p:nvSpPr>
          <p:cNvPr id="11306" name="Rectangle 43">
            <a:extLst>
              <a:ext uri="{FF2B5EF4-FFF2-40B4-BE49-F238E27FC236}">
                <a16:creationId xmlns:a16="http://schemas.microsoft.com/office/drawing/2014/main" id="{FDDDA2C8-4E1E-6E52-BB06-1C88E5982434}"/>
              </a:ext>
            </a:extLst>
          </p:cNvPr>
          <p:cNvSpPr>
            <a:spLocks noChangeArrowheads="1"/>
          </p:cNvSpPr>
          <p:nvPr/>
        </p:nvSpPr>
        <p:spPr bwMode="auto">
          <a:xfrm>
            <a:off x="3398838" y="1890713"/>
            <a:ext cx="1933575" cy="1704975"/>
          </a:xfrm>
          <a:prstGeom prst="rect">
            <a:avLst/>
          </a:prstGeom>
          <a:solidFill>
            <a:schemeClr val="folHlink"/>
          </a:solidFill>
          <a:ln w="12700">
            <a:solidFill>
              <a:schemeClr val="hlink"/>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eaLnBrk="1" fontAlgn="auto" hangingPunct="1">
              <a:spcBef>
                <a:spcPct val="0"/>
              </a:spcBef>
              <a:spcAft>
                <a:spcPts val="0"/>
              </a:spcAft>
              <a:buFontTx/>
              <a:buNone/>
              <a:defRPr/>
            </a:pPr>
            <a:endParaRPr lang="en-US" altLang="en-US" sz="1050" b="1" dirty="0">
              <a:solidFill>
                <a:srgbClr val="FFFF00"/>
              </a:solidFill>
            </a:endParaRPr>
          </a:p>
          <a:p>
            <a:pPr eaLnBrk="1" fontAlgn="auto" hangingPunct="1">
              <a:spcBef>
                <a:spcPct val="0"/>
              </a:spcBef>
              <a:spcAft>
                <a:spcPts val="0"/>
              </a:spcAft>
              <a:buFontTx/>
              <a:buNone/>
              <a:defRPr/>
            </a:pPr>
            <a:r>
              <a:rPr lang="en-US" altLang="en-US" sz="1050" b="1" dirty="0">
                <a:solidFill>
                  <a:srgbClr val="FFFF00"/>
                </a:solidFill>
              </a:rPr>
              <a:t>Pulp Mill Hot Buttons:</a:t>
            </a:r>
          </a:p>
          <a:p>
            <a:pPr eaLnBrk="1" fontAlgn="auto" hangingPunct="1">
              <a:spcBef>
                <a:spcPct val="0"/>
              </a:spcBef>
              <a:spcAft>
                <a:spcPts val="0"/>
              </a:spcAft>
              <a:defRPr/>
            </a:pPr>
            <a:r>
              <a:rPr lang="en-US" altLang="en-US" sz="1050" b="1" dirty="0">
                <a:solidFill>
                  <a:srgbClr val="FFFF00"/>
                </a:solidFill>
              </a:rPr>
              <a:t>Wood Supply</a:t>
            </a:r>
          </a:p>
          <a:p>
            <a:pPr eaLnBrk="1" fontAlgn="auto" hangingPunct="1">
              <a:spcBef>
                <a:spcPct val="0"/>
              </a:spcBef>
              <a:spcAft>
                <a:spcPts val="0"/>
              </a:spcAft>
              <a:defRPr/>
            </a:pPr>
            <a:r>
              <a:rPr lang="en-US" altLang="en-US" sz="1050" b="1" dirty="0">
                <a:solidFill>
                  <a:srgbClr val="FFFF00"/>
                </a:solidFill>
              </a:rPr>
              <a:t>Causticizing operation</a:t>
            </a:r>
          </a:p>
          <a:p>
            <a:pPr eaLnBrk="1" fontAlgn="auto" hangingPunct="1">
              <a:spcBef>
                <a:spcPct val="0"/>
              </a:spcBef>
              <a:spcAft>
                <a:spcPts val="0"/>
              </a:spcAft>
              <a:defRPr/>
            </a:pPr>
            <a:r>
              <a:rPr lang="en-US" altLang="en-US" sz="1050" b="1" dirty="0">
                <a:solidFill>
                  <a:srgbClr val="FFFF00"/>
                </a:solidFill>
              </a:rPr>
              <a:t>Digester/Washer </a:t>
            </a:r>
          </a:p>
          <a:p>
            <a:pPr eaLnBrk="1" fontAlgn="auto" hangingPunct="1">
              <a:spcBef>
                <a:spcPct val="0"/>
              </a:spcBef>
              <a:spcAft>
                <a:spcPts val="0"/>
              </a:spcAft>
              <a:defRPr/>
            </a:pPr>
            <a:r>
              <a:rPr lang="en-US" altLang="en-US" sz="1050" b="1" dirty="0">
                <a:solidFill>
                  <a:srgbClr val="FFFF00"/>
                </a:solidFill>
              </a:rPr>
              <a:t>Production</a:t>
            </a:r>
          </a:p>
          <a:p>
            <a:pPr eaLnBrk="1" fontAlgn="auto" hangingPunct="1">
              <a:spcBef>
                <a:spcPct val="0"/>
              </a:spcBef>
              <a:spcAft>
                <a:spcPts val="0"/>
              </a:spcAft>
              <a:defRPr/>
            </a:pPr>
            <a:r>
              <a:rPr lang="en-US" altLang="en-US" sz="1050" b="1" dirty="0">
                <a:solidFill>
                  <a:srgbClr val="FFFF00"/>
                </a:solidFill>
              </a:rPr>
              <a:t>Air Pollution</a:t>
            </a:r>
          </a:p>
          <a:p>
            <a:pPr eaLnBrk="1" fontAlgn="auto" hangingPunct="1">
              <a:spcBef>
                <a:spcPct val="0"/>
              </a:spcBef>
              <a:spcAft>
                <a:spcPts val="0"/>
              </a:spcAft>
              <a:defRPr/>
            </a:pPr>
            <a:r>
              <a:rPr lang="en-US" altLang="en-US" sz="1050" b="1" dirty="0">
                <a:solidFill>
                  <a:srgbClr val="FFFF00"/>
                </a:solidFill>
              </a:rPr>
              <a:t>Water Pollution</a:t>
            </a:r>
          </a:p>
          <a:p>
            <a:pPr eaLnBrk="1" fontAlgn="auto" hangingPunct="1">
              <a:spcBef>
                <a:spcPct val="0"/>
              </a:spcBef>
              <a:spcAft>
                <a:spcPts val="0"/>
              </a:spcAft>
              <a:defRPr/>
            </a:pPr>
            <a:r>
              <a:rPr lang="en-US" altLang="en-US" sz="1050" b="1" dirty="0">
                <a:solidFill>
                  <a:srgbClr val="FFFF00"/>
                </a:solidFill>
              </a:rPr>
              <a:t>Pulp Quality</a:t>
            </a:r>
          </a:p>
          <a:p>
            <a:pPr eaLnBrk="1" fontAlgn="auto" hangingPunct="1">
              <a:spcBef>
                <a:spcPct val="0"/>
              </a:spcBef>
              <a:spcAft>
                <a:spcPts val="0"/>
              </a:spcAft>
              <a:defRPr/>
            </a:pPr>
            <a:r>
              <a:rPr lang="en-US" altLang="en-US" sz="1050" b="1" dirty="0">
                <a:solidFill>
                  <a:srgbClr val="FFFF00"/>
                </a:solidFill>
              </a:rPr>
              <a:t>Chemical and Energy use</a:t>
            </a:r>
          </a:p>
          <a:p>
            <a:pPr eaLnBrk="1" fontAlgn="auto" hangingPunct="1">
              <a:spcBef>
                <a:spcPct val="0"/>
              </a:spcBef>
              <a:spcAft>
                <a:spcPts val="0"/>
              </a:spcAft>
              <a:defRPr/>
            </a:pPr>
            <a:r>
              <a:rPr lang="en-US" altLang="en-US" sz="1050" b="1" dirty="0">
                <a:solidFill>
                  <a:srgbClr val="FFFF00"/>
                </a:solidFill>
              </a:rPr>
              <a:t>Maintenance</a:t>
            </a:r>
          </a:p>
          <a:p>
            <a:pPr eaLnBrk="1" fontAlgn="auto" hangingPunct="1">
              <a:spcBef>
                <a:spcPct val="0"/>
              </a:spcBef>
              <a:spcAft>
                <a:spcPts val="0"/>
              </a:spcAft>
              <a:buFontTx/>
              <a:buNone/>
              <a:defRPr/>
            </a:pPr>
            <a:endParaRPr lang="en-US" altLang="en-US" sz="1050" dirty="0">
              <a:solidFill>
                <a:srgbClr val="FFFF00"/>
              </a:solidFill>
              <a:latin typeface="Times" panose="02020603050405020304" pitchFamily="18" charset="0"/>
            </a:endParaRPr>
          </a:p>
        </p:txBody>
      </p:sp>
      <p:sp>
        <p:nvSpPr>
          <p:cNvPr id="60" name="Rectangle 59">
            <a:extLst>
              <a:ext uri="{FF2B5EF4-FFF2-40B4-BE49-F238E27FC236}">
                <a16:creationId xmlns:a16="http://schemas.microsoft.com/office/drawing/2014/main" id="{DFE191D5-31F7-D9A2-813E-9C69F984B264}"/>
              </a:ext>
            </a:extLst>
          </p:cNvPr>
          <p:cNvSpPr/>
          <p:nvPr/>
        </p:nvSpPr>
        <p:spPr>
          <a:xfrm>
            <a:off x="8002588" y="2509838"/>
            <a:ext cx="1069975" cy="6477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 name="Rectangle 60">
            <a:extLst>
              <a:ext uri="{FF2B5EF4-FFF2-40B4-BE49-F238E27FC236}">
                <a16:creationId xmlns:a16="http://schemas.microsoft.com/office/drawing/2014/main" id="{D5B36931-6A55-AE6D-F432-7A2690EF1752}"/>
              </a:ext>
            </a:extLst>
          </p:cNvPr>
          <p:cNvSpPr/>
          <p:nvPr/>
        </p:nvSpPr>
        <p:spPr>
          <a:xfrm>
            <a:off x="6805613" y="2509838"/>
            <a:ext cx="1068387" cy="6477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 name="Rectangle 61">
            <a:extLst>
              <a:ext uri="{FF2B5EF4-FFF2-40B4-BE49-F238E27FC236}">
                <a16:creationId xmlns:a16="http://schemas.microsoft.com/office/drawing/2014/main" id="{07BE733A-A793-0A9D-25CA-51DA052D54AF}"/>
              </a:ext>
            </a:extLst>
          </p:cNvPr>
          <p:cNvSpPr/>
          <p:nvPr/>
        </p:nvSpPr>
        <p:spPr>
          <a:xfrm>
            <a:off x="1289050" y="795338"/>
            <a:ext cx="1069975" cy="6461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0" name="Group 19">
            <a:extLst>
              <a:ext uri="{FF2B5EF4-FFF2-40B4-BE49-F238E27FC236}">
                <a16:creationId xmlns:a16="http://schemas.microsoft.com/office/drawing/2014/main" id="{5A833C41-914E-76A8-7A69-7E0FF0E6F3C1}"/>
              </a:ext>
            </a:extLst>
          </p:cNvPr>
          <p:cNvGrpSpPr>
            <a:grpSpLocks/>
          </p:cNvGrpSpPr>
          <p:nvPr/>
        </p:nvGrpSpPr>
        <p:grpSpPr bwMode="auto">
          <a:xfrm>
            <a:off x="6229350" y="3028950"/>
            <a:ext cx="1563688" cy="1085850"/>
            <a:chOff x="6229350" y="3028949"/>
            <a:chExt cx="1564078" cy="1085850"/>
          </a:xfrm>
        </p:grpSpPr>
        <p:sp>
          <p:nvSpPr>
            <p:cNvPr id="63" name="Rectangle 5">
              <a:extLst>
                <a:ext uri="{FF2B5EF4-FFF2-40B4-BE49-F238E27FC236}">
                  <a16:creationId xmlns:a16="http://schemas.microsoft.com/office/drawing/2014/main" id="{17B6604E-8D6F-88A0-22CE-5F4094AE0180}"/>
                </a:ext>
              </a:extLst>
            </p:cNvPr>
            <p:cNvSpPr>
              <a:spLocks noChangeArrowheads="1"/>
            </p:cNvSpPr>
            <p:nvPr/>
          </p:nvSpPr>
          <p:spPr bwMode="auto">
            <a:xfrm>
              <a:off x="7002656" y="3724274"/>
              <a:ext cx="790772" cy="390525"/>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Effluent</a:t>
              </a:r>
            </a:p>
            <a:p>
              <a:pPr algn="ctr" eaLnBrk="1" fontAlgn="auto" hangingPunct="1">
                <a:spcBef>
                  <a:spcPct val="0"/>
                </a:spcBef>
                <a:spcAft>
                  <a:spcPts val="0"/>
                </a:spcAft>
                <a:buFontTx/>
                <a:buNone/>
                <a:defRPr/>
              </a:pPr>
              <a:r>
                <a:rPr lang="en-US" altLang="en-US" sz="1050" b="1" dirty="0">
                  <a:solidFill>
                    <a:schemeClr val="tx1"/>
                  </a:solidFill>
                </a:rPr>
                <a:t>Treatment</a:t>
              </a:r>
            </a:p>
          </p:txBody>
        </p:sp>
        <p:sp>
          <p:nvSpPr>
            <p:cNvPr id="64" name="Line 10">
              <a:extLst>
                <a:ext uri="{FF2B5EF4-FFF2-40B4-BE49-F238E27FC236}">
                  <a16:creationId xmlns:a16="http://schemas.microsoft.com/office/drawing/2014/main" id="{E3D13B5A-2F66-8550-221B-87235648343C}"/>
                </a:ext>
              </a:extLst>
            </p:cNvPr>
            <p:cNvSpPr>
              <a:spLocks noChangeShapeType="1"/>
            </p:cNvSpPr>
            <p:nvPr/>
          </p:nvSpPr>
          <p:spPr bwMode="auto">
            <a:xfrm>
              <a:off x="6229350" y="3910012"/>
              <a:ext cx="768542"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sp>
          <p:nvSpPr>
            <p:cNvPr id="65" name="Line 10">
              <a:extLst>
                <a:ext uri="{FF2B5EF4-FFF2-40B4-BE49-F238E27FC236}">
                  <a16:creationId xmlns:a16="http://schemas.microsoft.com/office/drawing/2014/main" id="{22DA4169-241A-3E35-1DE8-2858904BF539}"/>
                </a:ext>
              </a:extLst>
            </p:cNvPr>
            <p:cNvSpPr>
              <a:spLocks noChangeShapeType="1"/>
            </p:cNvSpPr>
            <p:nvPr/>
          </p:nvSpPr>
          <p:spPr bwMode="auto">
            <a:xfrm>
              <a:off x="7372635" y="3028949"/>
              <a:ext cx="0" cy="695325"/>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sp>
        <p:nvSpPr>
          <p:cNvPr id="68" name="Rectangle 67">
            <a:extLst>
              <a:ext uri="{FF2B5EF4-FFF2-40B4-BE49-F238E27FC236}">
                <a16:creationId xmlns:a16="http://schemas.microsoft.com/office/drawing/2014/main" id="{78755066-F88A-9EE2-E99E-FE9669A6507C}"/>
              </a:ext>
            </a:extLst>
          </p:cNvPr>
          <p:cNvSpPr/>
          <p:nvPr/>
        </p:nvSpPr>
        <p:spPr>
          <a:xfrm>
            <a:off x="6837363" y="3586163"/>
            <a:ext cx="1069975" cy="6477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Rectangle 68">
            <a:extLst>
              <a:ext uri="{FF2B5EF4-FFF2-40B4-BE49-F238E27FC236}">
                <a16:creationId xmlns:a16="http://schemas.microsoft.com/office/drawing/2014/main" id="{DDD59B7B-CBA6-4E52-F98D-AB8C0A9443C8}"/>
              </a:ext>
            </a:extLst>
          </p:cNvPr>
          <p:cNvSpPr/>
          <p:nvPr/>
        </p:nvSpPr>
        <p:spPr>
          <a:xfrm>
            <a:off x="1422400" y="3679825"/>
            <a:ext cx="4978400" cy="12271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0" name="Rectangle 69">
            <a:extLst>
              <a:ext uri="{FF2B5EF4-FFF2-40B4-BE49-F238E27FC236}">
                <a16:creationId xmlns:a16="http://schemas.microsoft.com/office/drawing/2014/main" id="{45C16F61-8223-3E96-8D2D-8C876092B441}"/>
              </a:ext>
            </a:extLst>
          </p:cNvPr>
          <p:cNvSpPr/>
          <p:nvPr/>
        </p:nvSpPr>
        <p:spPr>
          <a:xfrm>
            <a:off x="3241675" y="784225"/>
            <a:ext cx="3105150" cy="26908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3" name="Group 22">
            <a:extLst>
              <a:ext uri="{FF2B5EF4-FFF2-40B4-BE49-F238E27FC236}">
                <a16:creationId xmlns:a16="http://schemas.microsoft.com/office/drawing/2014/main" id="{5901F328-8E72-CC36-813D-8F05991C3C2E}"/>
              </a:ext>
            </a:extLst>
          </p:cNvPr>
          <p:cNvGrpSpPr>
            <a:grpSpLocks/>
          </p:cNvGrpSpPr>
          <p:nvPr/>
        </p:nvGrpSpPr>
        <p:grpSpPr bwMode="auto">
          <a:xfrm>
            <a:off x="6219825" y="1092200"/>
            <a:ext cx="1547813" cy="1936750"/>
            <a:chOff x="6219825" y="1091566"/>
            <a:chExt cx="1547813" cy="1937384"/>
          </a:xfrm>
        </p:grpSpPr>
        <p:sp>
          <p:nvSpPr>
            <p:cNvPr id="11270" name="Rectangle 7">
              <a:extLst>
                <a:ext uri="{FF2B5EF4-FFF2-40B4-BE49-F238E27FC236}">
                  <a16:creationId xmlns:a16="http://schemas.microsoft.com/office/drawing/2014/main" id="{70FF018E-6D41-02B0-FE01-1A324FE6B9BC}"/>
                </a:ext>
              </a:extLst>
            </p:cNvPr>
            <p:cNvSpPr>
              <a:spLocks noChangeArrowheads="1"/>
            </p:cNvSpPr>
            <p:nvPr/>
          </p:nvSpPr>
          <p:spPr bwMode="auto">
            <a:xfrm>
              <a:off x="6977063" y="2638297"/>
              <a:ext cx="790575" cy="390653"/>
            </a:xfrm>
            <a:prstGeom prst="rect">
              <a:avLst/>
            </a:prstGeom>
            <a:solidFill>
              <a:schemeClr val="bg1"/>
            </a:solidFill>
            <a:ln w="12700">
              <a:solidFill>
                <a:schemeClr val="tx1"/>
              </a:solidFill>
              <a:miter lim="800000"/>
              <a:headEnd/>
              <a:tailEnd/>
            </a:ln>
            <a:effectLst/>
          </p:spPr>
          <p:txBody>
            <a:bodyPr wrap="none" lIns="67866" tIns="33338" rIns="67866" bIns="33338" anchor="ct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1050" b="1" dirty="0">
                  <a:solidFill>
                    <a:schemeClr val="tx1"/>
                  </a:solidFill>
                </a:rPr>
                <a:t>Paper</a:t>
              </a:r>
            </a:p>
            <a:p>
              <a:pPr algn="ctr" eaLnBrk="1" fontAlgn="auto" hangingPunct="1">
                <a:spcBef>
                  <a:spcPct val="0"/>
                </a:spcBef>
                <a:spcAft>
                  <a:spcPts val="0"/>
                </a:spcAft>
                <a:buFontTx/>
                <a:buNone/>
                <a:defRPr/>
              </a:pPr>
              <a:r>
                <a:rPr lang="en-US" altLang="en-US" sz="1050" b="1" dirty="0">
                  <a:solidFill>
                    <a:schemeClr val="tx1"/>
                  </a:solidFill>
                </a:rPr>
                <a:t>Mill</a:t>
              </a:r>
            </a:p>
          </p:txBody>
        </p:sp>
        <p:sp>
          <p:nvSpPr>
            <p:cNvPr id="11272" name="Line 9">
              <a:extLst>
                <a:ext uri="{FF2B5EF4-FFF2-40B4-BE49-F238E27FC236}">
                  <a16:creationId xmlns:a16="http://schemas.microsoft.com/office/drawing/2014/main" id="{FA6B2BB4-ED1C-5BFF-85BE-5B1D5BFB2A3F}"/>
                </a:ext>
              </a:extLst>
            </p:cNvPr>
            <p:cNvSpPr>
              <a:spLocks noChangeShapeType="1"/>
            </p:cNvSpPr>
            <p:nvPr/>
          </p:nvSpPr>
          <p:spPr bwMode="auto">
            <a:xfrm>
              <a:off x="7372350" y="1091566"/>
              <a:ext cx="0" cy="1541968"/>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sp>
          <p:nvSpPr>
            <p:cNvPr id="71" name="Line 8">
              <a:extLst>
                <a:ext uri="{FF2B5EF4-FFF2-40B4-BE49-F238E27FC236}">
                  <a16:creationId xmlns:a16="http://schemas.microsoft.com/office/drawing/2014/main" id="{2531DA26-74E8-C2AB-64AC-B50E3FAB2FA9}"/>
                </a:ext>
              </a:extLst>
            </p:cNvPr>
            <p:cNvSpPr>
              <a:spLocks noChangeShapeType="1"/>
            </p:cNvSpPr>
            <p:nvPr/>
          </p:nvSpPr>
          <p:spPr bwMode="auto">
            <a:xfrm>
              <a:off x="6219825" y="1091566"/>
              <a:ext cx="1152525" cy="0"/>
            </a:xfrm>
            <a:prstGeom prst="line">
              <a:avLst/>
            </a:prstGeom>
            <a:noFill/>
            <a:ln w="12700">
              <a:solidFill>
                <a:schemeClr val="tx1"/>
              </a:solidFill>
              <a:round/>
              <a:headEnd/>
              <a:tailEnd type="triangle" w="med" len="med"/>
            </a:ln>
            <a:effectLst/>
          </p:spPr>
          <p:txBody>
            <a:bodyPr/>
            <a:lstStyle/>
            <a:p>
              <a:pPr eaLnBrk="1" fontAlgn="auto" hangingPunct="1">
                <a:spcBef>
                  <a:spcPts val="0"/>
                </a:spcBef>
                <a:spcAft>
                  <a:spcPts val="0"/>
                </a:spcAft>
                <a:defRPr/>
              </a:pPr>
              <a:endParaRPr lang="en-US" sz="1350">
                <a:latin typeface="+mn-lt"/>
              </a:endParaRPr>
            </a:p>
          </p:txBody>
        </p:sp>
      </p:grpSp>
      <p:sp>
        <p:nvSpPr>
          <p:cNvPr id="75805" name="Slide Number Placeholder 3">
            <a:extLst>
              <a:ext uri="{FF2B5EF4-FFF2-40B4-BE49-F238E27FC236}">
                <a16:creationId xmlns:a16="http://schemas.microsoft.com/office/drawing/2014/main" id="{CF57C232-8609-AFBF-A9DB-20C982FA326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70F8DF0-232D-4544-8DD1-48E7397B0672}" type="slidenum">
              <a:rPr lang="en-US" altLang="en-US" sz="1800">
                <a:solidFill>
                  <a:srgbClr val="0066A1"/>
                </a:solidFill>
                <a:latin typeface="Calibri" panose="020F0502020204030204" pitchFamily="34" charset="0"/>
              </a:rPr>
              <a:pPr eaLnBrk="1" hangingPunct="1"/>
              <a:t>32</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129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11306"/>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animBg="1"/>
      <p:bldP spid="11306" grpId="0" animBg="1"/>
      <p:bldP spid="60" grpId="0" animBg="1"/>
      <p:bldP spid="61" grpId="0" animBg="1"/>
      <p:bldP spid="62" grpId="0" animBg="1"/>
      <p:bldP spid="68" grpId="0" animBg="1"/>
      <p:bldP spid="69" grpId="0" animBg="1"/>
      <p:bldP spid="7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9AAD06C5-5E71-E06B-E02B-20B903126CDA}"/>
              </a:ext>
            </a:extLst>
          </p:cNvPr>
          <p:cNvSpPr>
            <a:spLocks noGrp="1" noChangeArrowheads="1"/>
          </p:cNvSpPr>
          <p:nvPr>
            <p:ph type="title"/>
          </p:nvPr>
        </p:nvSpPr>
        <p:spPr/>
        <p:txBody>
          <a:bodyPr rtlCol="0">
            <a:noAutofit/>
          </a:bodyPr>
          <a:lstStyle/>
          <a:p>
            <a:pPr eaLnBrk="1" fontAlgn="auto" hangingPunct="1">
              <a:spcAft>
                <a:spcPts val="0"/>
              </a:spcAft>
              <a:defRPr/>
            </a:pPr>
            <a:r>
              <a:rPr lang="en-US" altLang="en-US" sz="2550" dirty="0"/>
              <a:t>The Typical Pulp &amp; Paper Mill</a:t>
            </a:r>
          </a:p>
        </p:txBody>
      </p:sp>
      <p:sp>
        <p:nvSpPr>
          <p:cNvPr id="7172" name="Rectangle 3">
            <a:extLst>
              <a:ext uri="{FF2B5EF4-FFF2-40B4-BE49-F238E27FC236}">
                <a16:creationId xmlns:a16="http://schemas.microsoft.com/office/drawing/2014/main" id="{3A91674D-EF11-7E44-9F07-779203E70E3B}"/>
              </a:ext>
            </a:extLst>
          </p:cNvPr>
          <p:cNvSpPr>
            <a:spLocks noGrp="1" noChangeArrowheads="1"/>
          </p:cNvSpPr>
          <p:nvPr>
            <p:ph idx="1"/>
          </p:nvPr>
        </p:nvSpPr>
        <p:spPr>
          <a:xfrm>
            <a:off x="628650" y="1370013"/>
            <a:ext cx="7886700" cy="2259012"/>
          </a:xfrm>
        </p:spPr>
        <p:txBody>
          <a:bodyPr/>
          <a:lstStyle/>
          <a:p>
            <a:pPr eaLnBrk="1" hangingPunct="1">
              <a:buFontTx/>
              <a:buNone/>
            </a:pPr>
            <a:r>
              <a:rPr lang="en-US" altLang="en-US">
                <a:cs typeface="Arial" panose="020B0604020202020204" pitchFamily="34" charset="0"/>
              </a:rPr>
              <a:t>There are six main “islands” of automation of the mill:</a:t>
            </a:r>
          </a:p>
          <a:p>
            <a:pPr lvl="2" eaLnBrk="1" hangingPunct="1">
              <a:buFont typeface="LucidaGrande"/>
              <a:buChar char="▸"/>
            </a:pPr>
            <a:r>
              <a:rPr lang="en-US" altLang="en-US">
                <a:cs typeface="Arial" panose="020B0604020202020204" pitchFamily="34" charset="0"/>
              </a:rPr>
              <a:t>raw material receiving &amp; preparation (the woodyard)</a:t>
            </a:r>
          </a:p>
          <a:p>
            <a:pPr lvl="2" eaLnBrk="1" hangingPunct="1">
              <a:buFont typeface="LucidaGrande"/>
              <a:buChar char="▸"/>
            </a:pPr>
            <a:r>
              <a:rPr lang="en-US" altLang="en-US">
                <a:cs typeface="Arial" panose="020B0604020202020204" pitchFamily="34" charset="0"/>
              </a:rPr>
              <a:t>the pulp mill</a:t>
            </a:r>
          </a:p>
          <a:p>
            <a:pPr lvl="2" eaLnBrk="1" hangingPunct="1">
              <a:buFont typeface="LucidaGrande"/>
              <a:buChar char="▸"/>
            </a:pPr>
            <a:r>
              <a:rPr lang="en-US" altLang="en-US">
                <a:cs typeface="Arial" panose="020B0604020202020204" pitchFamily="34" charset="0"/>
              </a:rPr>
              <a:t>the powerhouse</a:t>
            </a:r>
          </a:p>
          <a:p>
            <a:pPr lvl="2" eaLnBrk="1" hangingPunct="1">
              <a:buFont typeface="LucidaGrande"/>
              <a:buChar char="▸"/>
            </a:pPr>
            <a:r>
              <a:rPr lang="en-US" altLang="en-US">
                <a:cs typeface="Arial" panose="020B0604020202020204" pitchFamily="34" charset="0"/>
              </a:rPr>
              <a:t>the paper mill</a:t>
            </a:r>
          </a:p>
          <a:p>
            <a:pPr lvl="2" eaLnBrk="1" hangingPunct="1">
              <a:buFont typeface="LucidaGrande"/>
              <a:buChar char="▸"/>
            </a:pPr>
            <a:r>
              <a:rPr lang="en-US" altLang="en-US">
                <a:cs typeface="Arial" panose="020B0604020202020204" pitchFamily="34" charset="0"/>
              </a:rPr>
              <a:t>converting and finishing</a:t>
            </a:r>
          </a:p>
          <a:p>
            <a:pPr lvl="2" eaLnBrk="1" hangingPunct="1">
              <a:buFont typeface="LucidaGrande"/>
              <a:buChar char="▸"/>
            </a:pPr>
            <a:r>
              <a:rPr lang="en-US" altLang="en-US">
                <a:cs typeface="Arial" panose="020B0604020202020204" pitchFamily="34" charset="0"/>
              </a:rPr>
              <a:t>effluent treatment.</a:t>
            </a:r>
          </a:p>
        </p:txBody>
      </p:sp>
      <p:sp>
        <p:nvSpPr>
          <p:cNvPr id="76804" name="Slide Number Placeholder 3">
            <a:extLst>
              <a:ext uri="{FF2B5EF4-FFF2-40B4-BE49-F238E27FC236}">
                <a16:creationId xmlns:a16="http://schemas.microsoft.com/office/drawing/2014/main" id="{C6565D8A-AA3B-8650-36CC-AB0DDFD79963}"/>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0FADFC21-2ECE-4021-8869-91547557FF95}" type="slidenum">
              <a:rPr lang="en-US" altLang="en-US" sz="1800">
                <a:solidFill>
                  <a:srgbClr val="0066A1"/>
                </a:solidFill>
                <a:latin typeface="Calibri" panose="020F0502020204030204" pitchFamily="34" charset="0"/>
              </a:rPr>
              <a:pPr eaLnBrk="1" hangingPunct="1"/>
              <a:t>33</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EC5DD5F1-CF18-300F-0F20-B91C14B3572E}"/>
              </a:ext>
            </a:extLst>
          </p:cNvPr>
          <p:cNvSpPr>
            <a:spLocks noGrp="1" noChangeArrowheads="1"/>
          </p:cNvSpPr>
          <p:nvPr>
            <p:ph type="title"/>
          </p:nvPr>
        </p:nvSpPr>
        <p:spPr>
          <a:xfrm>
            <a:off x="2147888" y="298450"/>
            <a:ext cx="6900862" cy="658813"/>
          </a:xfrm>
        </p:spPr>
        <p:txBody>
          <a:bodyPr rtlCol="0">
            <a:noAutofit/>
          </a:bodyPr>
          <a:lstStyle/>
          <a:p>
            <a:pPr eaLnBrk="1" fontAlgn="auto" hangingPunct="1">
              <a:spcAft>
                <a:spcPts val="0"/>
              </a:spcAft>
              <a:defRPr/>
            </a:pPr>
            <a:r>
              <a:rPr lang="en-US" altLang="en-US" sz="2550" dirty="0"/>
              <a:t>OPTIMIZATION OPPORTUNITIES</a:t>
            </a:r>
            <a:br>
              <a:rPr lang="en-US" altLang="en-US" sz="2550" dirty="0"/>
            </a:br>
            <a:r>
              <a:rPr lang="en-US" altLang="en-US" sz="2550" dirty="0"/>
              <a:t>IN THE PULP &amp; PAPER MILL`</a:t>
            </a:r>
          </a:p>
        </p:txBody>
      </p:sp>
      <p:sp>
        <p:nvSpPr>
          <p:cNvPr id="8196" name="Rectangle 3">
            <a:extLst>
              <a:ext uri="{FF2B5EF4-FFF2-40B4-BE49-F238E27FC236}">
                <a16:creationId xmlns:a16="http://schemas.microsoft.com/office/drawing/2014/main" id="{4640B66C-439F-CF1B-BEC9-F3CC1028039A}"/>
              </a:ext>
            </a:extLst>
          </p:cNvPr>
          <p:cNvSpPr>
            <a:spLocks noGrp="1" noChangeArrowheads="1"/>
          </p:cNvSpPr>
          <p:nvPr>
            <p:ph idx="1"/>
          </p:nvPr>
        </p:nvSpPr>
        <p:spPr>
          <a:xfrm>
            <a:off x="273050" y="1200150"/>
            <a:ext cx="8643938" cy="3429000"/>
          </a:xfrm>
        </p:spPr>
        <p:txBody>
          <a:bodyPr/>
          <a:lstStyle/>
          <a:p>
            <a:pPr eaLnBrk="1" hangingPunct="1">
              <a:lnSpc>
                <a:spcPct val="80000"/>
              </a:lnSpc>
              <a:buFont typeface="LucidaGrande"/>
              <a:buChar char="▸"/>
            </a:pPr>
            <a:r>
              <a:rPr lang="en-US" altLang="en-US">
                <a:cs typeface="Arial" panose="020B0604020202020204" pitchFamily="34" charset="0"/>
              </a:rPr>
              <a:t>RECOVERY BOILER SOOTBLOWING</a:t>
            </a:r>
          </a:p>
          <a:p>
            <a:pPr eaLnBrk="1" hangingPunct="1">
              <a:lnSpc>
                <a:spcPct val="80000"/>
              </a:lnSpc>
              <a:buFont typeface="LucidaGrande"/>
              <a:buChar char="▸"/>
            </a:pPr>
            <a:r>
              <a:rPr lang="en-US" altLang="en-US">
                <a:cs typeface="Arial" panose="020B0604020202020204" pitchFamily="34" charset="0"/>
              </a:rPr>
              <a:t>BLACK LIQUOR EVAPORATORS</a:t>
            </a:r>
          </a:p>
          <a:p>
            <a:pPr eaLnBrk="1" hangingPunct="1">
              <a:lnSpc>
                <a:spcPct val="80000"/>
              </a:lnSpc>
              <a:buFont typeface="LucidaGrande"/>
              <a:buChar char="▸"/>
            </a:pPr>
            <a:r>
              <a:rPr lang="en-US" altLang="en-US">
                <a:cs typeface="Arial" panose="020B0604020202020204" pitchFamily="34" charset="0"/>
              </a:rPr>
              <a:t>CAUSTICIZING</a:t>
            </a:r>
          </a:p>
          <a:p>
            <a:pPr eaLnBrk="1" hangingPunct="1">
              <a:lnSpc>
                <a:spcPct val="80000"/>
              </a:lnSpc>
              <a:buFont typeface="LucidaGrande"/>
              <a:buChar char="▸"/>
            </a:pPr>
            <a:r>
              <a:rPr lang="en-US" altLang="en-US">
                <a:cs typeface="Arial" panose="020B0604020202020204" pitchFamily="34" charset="0"/>
              </a:rPr>
              <a:t>BATCH AND CONTINUOUS DIGESTERS</a:t>
            </a:r>
          </a:p>
          <a:p>
            <a:pPr eaLnBrk="1" hangingPunct="1">
              <a:lnSpc>
                <a:spcPct val="80000"/>
              </a:lnSpc>
              <a:buFont typeface="LucidaGrande"/>
              <a:buChar char="▸"/>
            </a:pPr>
            <a:r>
              <a:rPr lang="en-US" altLang="en-US">
                <a:cs typeface="Arial" panose="020B0604020202020204" pitchFamily="34" charset="0"/>
              </a:rPr>
              <a:t>SCREENING AND REFINING</a:t>
            </a:r>
          </a:p>
          <a:p>
            <a:pPr eaLnBrk="1" hangingPunct="1">
              <a:lnSpc>
                <a:spcPct val="80000"/>
              </a:lnSpc>
              <a:buFont typeface="LucidaGrande"/>
              <a:buChar char="▸"/>
            </a:pPr>
            <a:r>
              <a:rPr lang="en-US" altLang="en-US">
                <a:cs typeface="Arial" panose="020B0604020202020204" pitchFamily="34" charset="0"/>
              </a:rPr>
              <a:t>WASHING</a:t>
            </a:r>
          </a:p>
          <a:p>
            <a:pPr eaLnBrk="1" hangingPunct="1">
              <a:lnSpc>
                <a:spcPct val="80000"/>
              </a:lnSpc>
              <a:buFont typeface="LucidaGrande"/>
              <a:buChar char="▸"/>
            </a:pPr>
            <a:r>
              <a:rPr lang="en-US" altLang="en-US">
                <a:cs typeface="Arial" panose="020B0604020202020204" pitchFamily="34" charset="0"/>
              </a:rPr>
              <a:t>BLEACHING</a:t>
            </a:r>
          </a:p>
          <a:p>
            <a:pPr eaLnBrk="1" hangingPunct="1">
              <a:lnSpc>
                <a:spcPct val="80000"/>
              </a:lnSpc>
              <a:buFont typeface="LucidaGrande"/>
              <a:buChar char="▸"/>
            </a:pPr>
            <a:r>
              <a:rPr lang="en-US" altLang="en-US">
                <a:cs typeface="Arial" panose="020B0604020202020204" pitchFamily="34" charset="0"/>
              </a:rPr>
              <a:t>LIME KILN</a:t>
            </a:r>
          </a:p>
          <a:p>
            <a:pPr eaLnBrk="1" hangingPunct="1">
              <a:lnSpc>
                <a:spcPct val="80000"/>
              </a:lnSpc>
              <a:buFont typeface="LucidaGrande"/>
              <a:buChar char="▸"/>
            </a:pPr>
            <a:r>
              <a:rPr lang="en-US" altLang="en-US">
                <a:cs typeface="Arial" panose="020B0604020202020204" pitchFamily="34" charset="0"/>
              </a:rPr>
              <a:t>PULP STOCK PREPARATION, CLEANING, REFINING, AND BLENDING</a:t>
            </a:r>
          </a:p>
          <a:p>
            <a:pPr eaLnBrk="1" hangingPunct="1">
              <a:lnSpc>
                <a:spcPct val="80000"/>
              </a:lnSpc>
              <a:buFont typeface="LucidaGrande"/>
              <a:buChar char="▸"/>
            </a:pPr>
            <a:r>
              <a:rPr lang="en-US" altLang="en-US">
                <a:cs typeface="Arial" panose="020B0604020202020204" pitchFamily="34" charset="0"/>
              </a:rPr>
              <a:t>PAPER PAPERMAKING, PRESSING AND DRYING SECTIONS OF THE PAPER MILL</a:t>
            </a:r>
          </a:p>
        </p:txBody>
      </p:sp>
      <p:sp>
        <p:nvSpPr>
          <p:cNvPr id="77828" name="Slide Number Placeholder 3">
            <a:extLst>
              <a:ext uri="{FF2B5EF4-FFF2-40B4-BE49-F238E27FC236}">
                <a16:creationId xmlns:a16="http://schemas.microsoft.com/office/drawing/2014/main" id="{2BF1B9B6-2C8A-13E4-91A4-73B33A8383F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BB94C285-8F3B-4E9B-9AC9-703A761434CD}" type="slidenum">
              <a:rPr lang="en-US" altLang="en-US" sz="1800">
                <a:solidFill>
                  <a:srgbClr val="0066A1"/>
                </a:solidFill>
                <a:latin typeface="Calibri" panose="020F0502020204030204" pitchFamily="34" charset="0"/>
              </a:rPr>
              <a:pPr eaLnBrk="1" hangingPunct="1"/>
              <a:t>34</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19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19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8B2F-0EBF-8D6C-5EC1-0D01D186595F}"/>
              </a:ext>
            </a:extLst>
          </p:cNvPr>
          <p:cNvSpPr>
            <a:spLocks noGrp="1"/>
          </p:cNvSpPr>
          <p:nvPr>
            <p:ph type="title"/>
          </p:nvPr>
        </p:nvSpPr>
        <p:spPr>
          <a:xfrm>
            <a:off x="1908175" y="417513"/>
            <a:ext cx="8705850" cy="414337"/>
          </a:xfrm>
        </p:spPr>
        <p:txBody>
          <a:bodyPr rtlCol="0">
            <a:noAutofit/>
          </a:bodyPr>
          <a:lstStyle/>
          <a:p>
            <a:pPr eaLnBrk="1" fontAlgn="auto" hangingPunct="1">
              <a:spcAft>
                <a:spcPts val="0"/>
              </a:spcAft>
              <a:defRPr/>
            </a:pPr>
            <a:r>
              <a:rPr lang="en-US" sz="2550" dirty="0"/>
              <a:t>Recovery Boiler Automation </a:t>
            </a:r>
          </a:p>
        </p:txBody>
      </p:sp>
      <p:sp>
        <p:nvSpPr>
          <p:cNvPr id="3" name="Content Placeholder 2">
            <a:extLst>
              <a:ext uri="{FF2B5EF4-FFF2-40B4-BE49-F238E27FC236}">
                <a16:creationId xmlns:a16="http://schemas.microsoft.com/office/drawing/2014/main" id="{EB03B4F3-4BA0-CAA4-86DD-DA8E82E63837}"/>
              </a:ext>
            </a:extLst>
          </p:cNvPr>
          <p:cNvSpPr>
            <a:spLocks noGrp="1" noChangeArrowheads="1"/>
          </p:cNvSpPr>
          <p:nvPr>
            <p:ph idx="1"/>
          </p:nvPr>
        </p:nvSpPr>
        <p:spPr>
          <a:xfrm>
            <a:off x="547688" y="1071563"/>
            <a:ext cx="7886700" cy="614362"/>
          </a:xfrm>
        </p:spPr>
        <p:txBody>
          <a:bodyPr/>
          <a:lstStyle/>
          <a:p>
            <a:pPr eaLnBrk="1" hangingPunct="1"/>
            <a:r>
              <a:rPr lang="en-US" altLang="en-US">
                <a:cs typeface="Arial" panose="020B0604020202020204" pitchFamily="34" charset="0"/>
              </a:rPr>
              <a:t>The Recovery boiler can be optimized to adjust for the continual variability in Black Liquor BTU value and compensate for changes in boiler load. </a:t>
            </a:r>
          </a:p>
        </p:txBody>
      </p:sp>
      <p:sp>
        <p:nvSpPr>
          <p:cNvPr id="6" name="Content Placeholder 2">
            <a:extLst>
              <a:ext uri="{FF2B5EF4-FFF2-40B4-BE49-F238E27FC236}">
                <a16:creationId xmlns:a16="http://schemas.microsoft.com/office/drawing/2014/main" id="{BCC8C49A-CFD1-A5C0-7D01-24630098F9E5}"/>
              </a:ext>
            </a:extLst>
          </p:cNvPr>
          <p:cNvSpPr txBox="1">
            <a:spLocks/>
          </p:cNvSpPr>
          <p:nvPr/>
        </p:nvSpPr>
        <p:spPr>
          <a:xfrm>
            <a:off x="547688" y="2143125"/>
            <a:ext cx="7886700" cy="1290638"/>
          </a:xfrm>
          <a:prstGeom prst="rect">
            <a:avLst/>
          </a:prstGeom>
        </p:spPr>
        <p:txBody>
          <a:bodyPr>
            <a:normAutofit lnSpcReduction="10000"/>
          </a:bodyPr>
          <a:lstStyle>
            <a:lvl1pPr marL="171450" indent="-171450" algn="l" defTabSz="685800" rtl="0" fontAlgn="base">
              <a:lnSpc>
                <a:spcPct val="90000"/>
              </a:lnSpc>
              <a:spcBef>
                <a:spcPts val="750"/>
              </a:spcBef>
              <a:spcAft>
                <a:spcPct val="0"/>
              </a:spcAft>
              <a:buClr>
                <a:srgbClr val="0066A1"/>
              </a:buClr>
              <a:buFont typeface="LucidaGrande"/>
              <a:buChar char="▸"/>
              <a:defRPr sz="16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Clr>
                <a:srgbClr val="0066A1"/>
              </a:buClr>
              <a:buFont typeface="LucidaGrande"/>
              <a:buChar char="-"/>
              <a:defRPr sz="13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Clr>
                <a:srgbClr val="0066A1"/>
              </a:buClr>
              <a:buFont typeface="Arial" panose="020B0604020202020204" pitchFamily="34" charset="0"/>
              <a:buChar char="•"/>
              <a:defRPr sz="13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Clr>
                <a:srgbClr val="0066A1"/>
              </a:buClr>
              <a:buFont typeface="Wingdings" panose="05000000000000000000" pitchFamily="2" charset="2"/>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Clr>
                <a:srgbClr val="0066A1"/>
              </a:buClr>
              <a:buFont typeface="Courier New" panose="02070309020205020404" pitchFamily="49" charset="0"/>
              <a:buChar char="o"/>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fontAlgn="auto" hangingPunct="1">
              <a:spcAft>
                <a:spcPts val="0"/>
              </a:spcAft>
              <a:buFont typeface="LucidaGrande" charset="0"/>
              <a:buChar char="▸"/>
              <a:defRPr/>
            </a:pPr>
            <a:r>
              <a:rPr lang="en-US" sz="1800" dirty="0">
                <a:cs typeface="Arial" panose="020B0604020202020204" pitchFamily="34" charset="0"/>
              </a:rPr>
              <a:t>When the effects of liquor BTU and boiler load variations are eliminated, all parameters associated with the recovery process becomes more stable and the boiler can typically be operated with a higher throughput, better efficiency, improved green liquor reduction, minimized fouling, and reduced emissions.</a:t>
            </a:r>
          </a:p>
        </p:txBody>
      </p:sp>
      <p:sp>
        <p:nvSpPr>
          <p:cNvPr id="78853" name="Slide Number Placeholder 3">
            <a:extLst>
              <a:ext uri="{FF2B5EF4-FFF2-40B4-BE49-F238E27FC236}">
                <a16:creationId xmlns:a16="http://schemas.microsoft.com/office/drawing/2014/main" id="{4DEE94B8-1C3C-B0BC-210E-EAECFDA60601}"/>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147DC5F-9740-4C23-9B58-08F52ECAC12D}" type="slidenum">
              <a:rPr lang="en-US" altLang="en-US" sz="1800">
                <a:solidFill>
                  <a:srgbClr val="0066A1"/>
                </a:solidFill>
                <a:latin typeface="Calibri" panose="020F0502020204030204" pitchFamily="34" charset="0"/>
              </a:rPr>
              <a:pPr eaLnBrk="1" hangingPunct="1"/>
              <a:t>35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3CBBC99-C910-992B-3903-9389C80DA887}"/>
              </a:ext>
            </a:extLst>
          </p:cNvPr>
          <p:cNvSpPr>
            <a:spLocks noGrp="1" noChangeArrowheads="1"/>
          </p:cNvSpPr>
          <p:nvPr>
            <p:ph type="title"/>
          </p:nvPr>
        </p:nvSpPr>
        <p:spPr>
          <a:xfrm>
            <a:off x="1971675" y="23813"/>
            <a:ext cx="6242050" cy="438150"/>
          </a:xfrm>
        </p:spPr>
        <p:txBody>
          <a:bodyPr rtlCol="0">
            <a:noAutofit/>
          </a:bodyPr>
          <a:lstStyle/>
          <a:p>
            <a:pPr eaLnBrk="1" fontAlgn="auto" hangingPunct="1">
              <a:spcAft>
                <a:spcPts val="0"/>
              </a:spcAft>
              <a:defRPr/>
            </a:pPr>
            <a:r>
              <a:rPr lang="en-US" altLang="en-US" sz="2550" dirty="0"/>
              <a:t> Recovery Boiler DCS Operator Graphic</a:t>
            </a:r>
          </a:p>
        </p:txBody>
      </p:sp>
      <p:pic>
        <p:nvPicPr>
          <p:cNvPr id="79875" name="Picture 3">
            <a:extLst>
              <a:ext uri="{FF2B5EF4-FFF2-40B4-BE49-F238E27FC236}">
                <a16:creationId xmlns:a16="http://schemas.microsoft.com/office/drawing/2014/main" id="{59310900-90E8-95E6-F306-2B2B69428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4865688"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2C630F-2198-B88D-3244-CDFEACF15DEE}"/>
              </a:ext>
            </a:extLst>
          </p:cNvPr>
          <p:cNvSpPr txBox="1"/>
          <p:nvPr/>
        </p:nvSpPr>
        <p:spPr>
          <a:xfrm>
            <a:off x="4865688" y="461963"/>
            <a:ext cx="4278312" cy="4246562"/>
          </a:xfrm>
          <a:prstGeom prst="rect">
            <a:avLst/>
          </a:prstGeom>
          <a:noFill/>
        </p:spPr>
        <p:txBody>
          <a:bodyPr>
            <a:spAutoFit/>
          </a:bodyPr>
          <a:lstStyle/>
          <a:p>
            <a:pPr eaLnBrk="1" fontAlgn="auto" hangingPunct="1">
              <a:spcBef>
                <a:spcPts val="0"/>
              </a:spcBef>
              <a:spcAft>
                <a:spcPts val="0"/>
              </a:spcAft>
              <a:defRPr/>
            </a:pPr>
            <a:r>
              <a:rPr lang="en-US" sz="1800" dirty="0">
                <a:latin typeface="Arial" panose="020B0604020202020204" pitchFamily="34" charset="0"/>
                <a:ea typeface="Calibri" panose="020F0502020204030204" pitchFamily="34" charset="0"/>
                <a:cs typeface="Arial" panose="020B0604020202020204" pitchFamily="34" charset="0"/>
              </a:rPr>
              <a:t>When compared to a traditional control strategy, this system can provide the following benefits to mill recovery operations: </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5-15% increase in black liquor throughput</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1-2% increase in thermal efficiency</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Improved reduction efficiency</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Reduced water wash frequency</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Improved environmental compliance</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Reduced variability in all process parameters</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Automatic control virtually at all times</a:t>
            </a:r>
          </a:p>
          <a:p>
            <a:pPr marL="169863" indent="-169863" eaLnBrk="1" fontAlgn="auto" hangingPunct="1">
              <a:spcBef>
                <a:spcPts val="0"/>
              </a:spcBef>
              <a:spcAft>
                <a:spcPts val="0"/>
              </a:spcAft>
              <a:buFont typeface="Symbol" panose="05050102010706020507" pitchFamily="18" charset="2"/>
              <a:buChar char=""/>
              <a:defRPr/>
            </a:pPr>
            <a:r>
              <a:rPr lang="en-US" sz="1800" dirty="0">
                <a:latin typeface="Arial" panose="020B0604020202020204" pitchFamily="34" charset="0"/>
                <a:ea typeface="Calibri" panose="020F0502020204030204" pitchFamily="34" charset="0"/>
                <a:cs typeface="Arial" panose="020B0604020202020204" pitchFamily="34" charset="0"/>
              </a:rPr>
              <a:t>Consistent boiler operation throughout all shifts</a:t>
            </a:r>
          </a:p>
        </p:txBody>
      </p:sp>
      <p:sp>
        <p:nvSpPr>
          <p:cNvPr id="79877" name="Slide Number Placeholder 3">
            <a:extLst>
              <a:ext uri="{FF2B5EF4-FFF2-40B4-BE49-F238E27FC236}">
                <a16:creationId xmlns:a16="http://schemas.microsoft.com/office/drawing/2014/main" id="{635F2CF7-70DB-49BD-5397-0305B7CBA64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A8C923C5-F8DC-4A03-AA29-9F3338B612CF}" type="slidenum">
              <a:rPr lang="en-US" altLang="en-US" sz="1800">
                <a:solidFill>
                  <a:srgbClr val="0066A1"/>
                </a:solidFill>
                <a:latin typeface="Calibri" panose="020F0502020204030204" pitchFamily="34" charset="0"/>
              </a:rPr>
              <a:pPr eaLnBrk="1" hangingPunct="1"/>
              <a:t>36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98EDBF1-0C05-52BF-4883-0CDA8E0D4D25}"/>
              </a:ext>
            </a:extLst>
          </p:cNvPr>
          <p:cNvSpPr>
            <a:spLocks noGrp="1" noChangeArrowheads="1"/>
          </p:cNvSpPr>
          <p:nvPr>
            <p:ph type="title"/>
          </p:nvPr>
        </p:nvSpPr>
        <p:spPr>
          <a:xfrm>
            <a:off x="2273300" y="39688"/>
            <a:ext cx="6242050" cy="334962"/>
          </a:xfrm>
        </p:spPr>
        <p:txBody>
          <a:bodyPr rtlCol="0">
            <a:noAutofit/>
          </a:bodyPr>
          <a:lstStyle/>
          <a:p>
            <a:pPr eaLnBrk="1" fontAlgn="auto" hangingPunct="1">
              <a:spcAft>
                <a:spcPts val="0"/>
              </a:spcAft>
              <a:defRPr/>
            </a:pPr>
            <a:r>
              <a:rPr lang="en-US" altLang="en-US" sz="2550" dirty="0"/>
              <a:t>Powerhouse mill Master Control</a:t>
            </a:r>
          </a:p>
        </p:txBody>
      </p:sp>
      <p:pic>
        <p:nvPicPr>
          <p:cNvPr id="81923" name="Picture 6">
            <a:extLst>
              <a:ext uri="{FF2B5EF4-FFF2-40B4-BE49-F238E27FC236}">
                <a16:creationId xmlns:a16="http://schemas.microsoft.com/office/drawing/2014/main" id="{371C494E-826B-F06F-DCEC-3358037AF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831850"/>
            <a:ext cx="55387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Slide Number Placeholder 3">
            <a:extLst>
              <a:ext uri="{FF2B5EF4-FFF2-40B4-BE49-F238E27FC236}">
                <a16:creationId xmlns:a16="http://schemas.microsoft.com/office/drawing/2014/main" id="{31802A11-38B8-B9DE-76AD-078D3B7446A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E4F0E624-0DA6-4C50-9544-DE2BAA6CF1BE}" type="slidenum">
              <a:rPr lang="en-US" altLang="en-US" sz="1800">
                <a:solidFill>
                  <a:srgbClr val="0066A1"/>
                </a:solidFill>
                <a:latin typeface="Calibri" panose="020F0502020204030204" pitchFamily="34" charset="0"/>
              </a:rPr>
              <a:pPr eaLnBrk="1" hangingPunct="1"/>
              <a:t>37</a:t>
            </a:fld>
            <a:endParaRPr lang="en-US" altLang="en-US" sz="1800">
              <a:solidFill>
                <a:srgbClr val="0066A1"/>
              </a:solidFill>
              <a:latin typeface="Calibri" panose="020F0502020204030204" pitchFamily="34" charset="0"/>
            </a:endParaRPr>
          </a:p>
        </p:txBody>
      </p:sp>
      <p:sp>
        <p:nvSpPr>
          <p:cNvPr id="81925" name="TextBox 3">
            <a:extLst>
              <a:ext uri="{FF2B5EF4-FFF2-40B4-BE49-F238E27FC236}">
                <a16:creationId xmlns:a16="http://schemas.microsoft.com/office/drawing/2014/main" id="{C8E92842-E4E5-E74F-E63D-670A41B97950}"/>
              </a:ext>
            </a:extLst>
          </p:cNvPr>
          <p:cNvSpPr txBox="1">
            <a:spLocks noChangeArrowheads="1"/>
          </p:cNvSpPr>
          <p:nvPr/>
        </p:nvSpPr>
        <p:spPr bwMode="auto">
          <a:xfrm>
            <a:off x="5575300" y="1693863"/>
            <a:ext cx="3581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just">
              <a:buFont typeface="Wingdings" panose="05000000000000000000" pitchFamily="2" charset="2"/>
              <a:buChar char="Ø"/>
            </a:pPr>
            <a:r>
              <a:rPr lang="en-US" altLang="en-US" sz="1800">
                <a:latin typeface="Arial" panose="020B0604020202020204" pitchFamily="34" charset="0"/>
                <a:cs typeface="Arial" panose="020B0604020202020204" pitchFamily="34" charset="0"/>
              </a:rPr>
              <a:t>By applying adaptive control, the mill master controller tuning can be modified to automatically compensate for the number of swing boilers on-line.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1D30-DFD8-B0EF-7BAC-EEE827A2A1D2}"/>
              </a:ext>
            </a:extLst>
          </p:cNvPr>
          <p:cNvSpPr>
            <a:spLocks noGrp="1"/>
          </p:cNvSpPr>
          <p:nvPr>
            <p:ph type="title"/>
          </p:nvPr>
        </p:nvSpPr>
        <p:spPr>
          <a:xfrm>
            <a:off x="1908175" y="222250"/>
            <a:ext cx="8705850" cy="414338"/>
          </a:xfrm>
        </p:spPr>
        <p:txBody>
          <a:bodyPr rtlCol="0">
            <a:noAutofit/>
          </a:bodyPr>
          <a:lstStyle/>
          <a:p>
            <a:pPr eaLnBrk="1" fontAlgn="auto" hangingPunct="1">
              <a:spcAft>
                <a:spcPts val="0"/>
              </a:spcAft>
              <a:defRPr/>
            </a:pPr>
            <a:r>
              <a:rPr lang="en-US" sz="2550" dirty="0"/>
              <a:t>Recovery Boiler Sootblowing</a:t>
            </a:r>
          </a:p>
        </p:txBody>
      </p:sp>
      <p:sp>
        <p:nvSpPr>
          <p:cNvPr id="5" name="Content Placeholder 4">
            <a:extLst>
              <a:ext uri="{FF2B5EF4-FFF2-40B4-BE49-F238E27FC236}">
                <a16:creationId xmlns:a16="http://schemas.microsoft.com/office/drawing/2014/main" id="{9D843F40-6523-A8A3-99AF-15A8809E25A1}"/>
              </a:ext>
            </a:extLst>
          </p:cNvPr>
          <p:cNvSpPr>
            <a:spLocks noGrp="1" noChangeArrowheads="1"/>
          </p:cNvSpPr>
          <p:nvPr>
            <p:ph idx="1"/>
          </p:nvPr>
        </p:nvSpPr>
        <p:spPr>
          <a:xfrm>
            <a:off x="0" y="885825"/>
            <a:ext cx="9144000" cy="3586163"/>
          </a:xfrm>
        </p:spPr>
        <p:txBody>
          <a:bodyPr/>
          <a:lstStyle/>
          <a:p>
            <a:pPr eaLnBrk="1" hangingPunct="1"/>
            <a:r>
              <a:rPr lang="en-US" altLang="en-US"/>
              <a:t>As was mentioned in the first section, the Kraft Recovery Boiler utilizes steam sootblowers (usually around fifty per boiler) to blow fly ash in the combustion gases off of the boiler tunes.</a:t>
            </a:r>
          </a:p>
          <a:p>
            <a:pPr eaLnBrk="1" hangingPunct="1"/>
            <a:r>
              <a:rPr lang="en-US" altLang="en-US"/>
              <a:t>Without the sootblowers, particulate would build up on the tubes effectively insulating them </a:t>
            </a:r>
            <a:r>
              <a:rPr lang="en-US" altLang="en-US">
                <a:cs typeface="Arial" panose="020B0604020202020204" pitchFamily="34" charset="0"/>
              </a:rPr>
              <a:t>preventing</a:t>
            </a:r>
            <a:r>
              <a:rPr lang="en-US" altLang="en-US"/>
              <a:t> heat transfer to the water and thereby reducing the steam output from the boiler and lowering the boiler efficiency.</a:t>
            </a:r>
          </a:p>
          <a:p>
            <a:pPr eaLnBrk="1" hangingPunct="1"/>
            <a:r>
              <a:rPr lang="en-US" altLang="en-US"/>
              <a:t>To level the steam usage to the boiler the individual sootblowers are scheduled so that they operate in a predefined sequence.</a:t>
            </a:r>
          </a:p>
          <a:p>
            <a:pPr eaLnBrk="1" hangingPunct="1"/>
            <a:r>
              <a:rPr lang="en-US" altLang="en-US"/>
              <a:t>Optimization of these sequences can involve using “smart sootblowing” based upon furnace draft pressures and temperatures which would signal when to blow certain regions of the tubes.</a:t>
            </a:r>
          </a:p>
          <a:p>
            <a:pPr eaLnBrk="1" hangingPunct="1"/>
            <a:r>
              <a:rPr lang="en-US" altLang="en-US"/>
              <a:t>For example, if the temperature rises in a particular region, that would say that the tubes are becoming covered with soot and it would run the sootblowers in that region.</a:t>
            </a:r>
          </a:p>
        </p:txBody>
      </p:sp>
      <p:sp>
        <p:nvSpPr>
          <p:cNvPr id="83972" name="Slide Number Placeholder 3">
            <a:extLst>
              <a:ext uri="{FF2B5EF4-FFF2-40B4-BE49-F238E27FC236}">
                <a16:creationId xmlns:a16="http://schemas.microsoft.com/office/drawing/2014/main" id="{46746562-2FC6-85DC-0212-17641D55159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8F2D4B8A-B290-4D00-9BE6-40EEC00A59A6}" type="slidenum">
              <a:rPr lang="en-US" altLang="en-US" sz="1800">
                <a:solidFill>
                  <a:srgbClr val="0066A1"/>
                </a:solidFill>
                <a:latin typeface="Calibri" panose="020F0502020204030204" pitchFamily="34" charset="0"/>
              </a:rPr>
              <a:pPr eaLnBrk="1" hangingPunct="1"/>
              <a:t>38</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0FFFF4B3-D20D-57BF-0F47-4AE33BEC6A71}"/>
              </a:ext>
            </a:extLst>
          </p:cNvPr>
          <p:cNvSpPr>
            <a:spLocks noGrp="1" noChangeArrowheads="1"/>
          </p:cNvSpPr>
          <p:nvPr>
            <p:ph type="title"/>
          </p:nvPr>
        </p:nvSpPr>
        <p:spPr>
          <a:xfrm>
            <a:off x="1930400" y="133350"/>
            <a:ext cx="5829300" cy="587375"/>
          </a:xfrm>
        </p:spPr>
        <p:txBody>
          <a:bodyPr rtlCol="0">
            <a:noAutofit/>
          </a:bodyPr>
          <a:lstStyle/>
          <a:p>
            <a:pPr eaLnBrk="1" fontAlgn="auto" hangingPunct="1">
              <a:spcAft>
                <a:spcPts val="0"/>
              </a:spcAft>
              <a:defRPr/>
            </a:pPr>
            <a:r>
              <a:rPr lang="en-US" altLang="en-US" sz="2550" dirty="0"/>
              <a:t>Recovery Boiler Rotary Sootblower </a:t>
            </a:r>
          </a:p>
        </p:txBody>
      </p:sp>
      <p:sp>
        <p:nvSpPr>
          <p:cNvPr id="15365" name="Rectangle 8">
            <a:extLst>
              <a:ext uri="{FF2B5EF4-FFF2-40B4-BE49-F238E27FC236}">
                <a16:creationId xmlns:a16="http://schemas.microsoft.com/office/drawing/2014/main" id="{9BE1792D-C6C1-68FB-6345-D7CED3D1EC38}"/>
              </a:ext>
            </a:extLst>
          </p:cNvPr>
          <p:cNvSpPr>
            <a:spLocks noGrp="1" noChangeArrowheads="1"/>
          </p:cNvSpPr>
          <p:nvPr>
            <p:ph idx="1"/>
          </p:nvPr>
        </p:nvSpPr>
        <p:spPr>
          <a:xfrm>
            <a:off x="207963" y="1477963"/>
            <a:ext cx="5089525" cy="2130425"/>
          </a:xfrm>
        </p:spPr>
        <p:txBody>
          <a:bodyPr/>
          <a:lstStyle/>
          <a:p>
            <a:pPr eaLnBrk="1" hangingPunct="1">
              <a:buFont typeface="LucidaGrande"/>
              <a:buChar char="▸"/>
            </a:pPr>
            <a:r>
              <a:rPr lang="en-US" altLang="en-US">
                <a:cs typeface="Arial" panose="020B0604020202020204" pitchFamily="34" charset="0"/>
              </a:rPr>
              <a:t>Uses high-pressure steam to blow soot off of boiler tubes to improve heat transfer between furnace gases and boiler water</a:t>
            </a:r>
          </a:p>
          <a:p>
            <a:pPr eaLnBrk="1" hangingPunct="1">
              <a:buFont typeface="LucidaGrande"/>
              <a:buChar char="▸"/>
            </a:pPr>
            <a:r>
              <a:rPr lang="en-US" altLang="en-US">
                <a:cs typeface="Arial" panose="020B0604020202020204" pitchFamily="34" charset="0"/>
              </a:rPr>
              <a:t>Sequence the individual sootblower operation for optimal steam usage</a:t>
            </a:r>
          </a:p>
          <a:p>
            <a:pPr eaLnBrk="1" hangingPunct="1">
              <a:buFont typeface="LucidaGrande"/>
              <a:buChar char="▸"/>
            </a:pPr>
            <a:r>
              <a:rPr lang="en-US" altLang="en-US">
                <a:cs typeface="Arial" panose="020B0604020202020204" pitchFamily="34" charset="0"/>
              </a:rPr>
              <a:t>Low Temp &amp; High Diff Press signal which sections to blow</a:t>
            </a:r>
          </a:p>
        </p:txBody>
      </p:sp>
      <p:pic>
        <p:nvPicPr>
          <p:cNvPr id="84996" name="Picture 4">
            <a:extLst>
              <a:ext uri="{FF2B5EF4-FFF2-40B4-BE49-F238E27FC236}">
                <a16:creationId xmlns:a16="http://schemas.microsoft.com/office/drawing/2014/main" id="{6416E823-E65A-316D-628A-4BE50D74D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581025"/>
            <a:ext cx="3200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Slide Number Placeholder 3">
            <a:extLst>
              <a:ext uri="{FF2B5EF4-FFF2-40B4-BE49-F238E27FC236}">
                <a16:creationId xmlns:a16="http://schemas.microsoft.com/office/drawing/2014/main" id="{8B822814-E4D5-63EB-0388-E34F2B05543F}"/>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4EA659D5-A6A4-4B46-912C-BEA13439AA63}" type="slidenum">
              <a:rPr lang="en-US" altLang="en-US" sz="1800">
                <a:solidFill>
                  <a:srgbClr val="0066A1"/>
                </a:solidFill>
                <a:latin typeface="Calibri" panose="020F0502020204030204" pitchFamily="34" charset="0"/>
              </a:rPr>
              <a:pPr eaLnBrk="1" hangingPunct="1"/>
              <a:t>39</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9BB63E1-E713-9DD4-E498-7636602BA0C1}"/>
              </a:ext>
            </a:extLst>
          </p:cNvPr>
          <p:cNvSpPr>
            <a:spLocks noGrp="1" noChangeArrowheads="1"/>
          </p:cNvSpPr>
          <p:nvPr>
            <p:ph type="title"/>
          </p:nvPr>
        </p:nvSpPr>
        <p:spPr>
          <a:xfrm>
            <a:off x="623888" y="1282700"/>
            <a:ext cx="7886700" cy="2139950"/>
          </a:xfrm>
        </p:spPr>
        <p:txBody>
          <a:bodyPr/>
          <a:lstStyle/>
          <a:p>
            <a:pPr eaLnBrk="1" hangingPunct="1"/>
            <a:r>
              <a:rPr lang="en-US" altLang="en-US">
                <a:latin typeface="Calibri" panose="020F0502020204030204" pitchFamily="34" charset="0"/>
                <a:cs typeface="Calibri" panose="020F0502020204030204" pitchFamily="34" charset="0"/>
              </a:rPr>
              <a:t>I.	INTRODUCTION</a:t>
            </a:r>
          </a:p>
        </p:txBody>
      </p:sp>
      <p:sp>
        <p:nvSpPr>
          <p:cNvPr id="24579" name="Text Placeholder 2">
            <a:extLst>
              <a:ext uri="{FF2B5EF4-FFF2-40B4-BE49-F238E27FC236}">
                <a16:creationId xmlns:a16="http://schemas.microsoft.com/office/drawing/2014/main" id="{ECF1A621-7C2C-76AE-7B7B-F840CE80FD01}"/>
              </a:ext>
            </a:extLst>
          </p:cNvPr>
          <p:cNvSpPr>
            <a:spLocks noGrp="1" noChangeArrowheads="1"/>
          </p:cNvSpPr>
          <p:nvPr>
            <p:ph type="body" idx="1"/>
          </p:nvPr>
        </p:nvSpPr>
        <p:spPr>
          <a:xfrm>
            <a:off x="623888" y="3441700"/>
            <a:ext cx="7886700" cy="1125538"/>
          </a:xfrm>
        </p:spPr>
        <p:txBody>
          <a:bodyPr/>
          <a:lstStyle/>
          <a:p>
            <a:pPr eaLnBrk="1" hangingPunct="1">
              <a:buFont typeface="LucidaGrande"/>
              <a:buNone/>
            </a:pPr>
            <a:r>
              <a:rPr lang="en-US" altLang="en-US"/>
              <a:t>Our Definition of The Autonomous Mill </a:t>
            </a:r>
          </a:p>
        </p:txBody>
      </p:sp>
      <p:sp>
        <p:nvSpPr>
          <p:cNvPr id="24580" name="Slide Number Placeholder 3">
            <a:extLst>
              <a:ext uri="{FF2B5EF4-FFF2-40B4-BE49-F238E27FC236}">
                <a16:creationId xmlns:a16="http://schemas.microsoft.com/office/drawing/2014/main" id="{6F7A0BEF-EF23-0EF0-245B-5A91DD823F76}"/>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15AD0C1-15EF-4793-84C9-831A46AD4A74}" type="slidenum">
              <a:rPr lang="en-US" altLang="en-US" sz="1800">
                <a:solidFill>
                  <a:srgbClr val="0066A1"/>
                </a:solidFill>
                <a:latin typeface="Calibri" panose="020F0502020204030204" pitchFamily="34" charset="0"/>
              </a:rPr>
              <a:pPr eaLnBrk="1" hangingPunct="1"/>
              <a:t>4</a:t>
            </a:fld>
            <a:endParaRPr lang="en-US" altLang="en-US" sz="1800">
              <a:solidFill>
                <a:srgbClr val="0066A1"/>
              </a:solidFill>
              <a:latin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275503BB-48CF-EEA4-3EC7-4967D8374408}"/>
              </a:ext>
            </a:extLst>
          </p:cNvPr>
          <p:cNvSpPr>
            <a:spLocks noGrp="1" noChangeArrowheads="1"/>
          </p:cNvSpPr>
          <p:nvPr>
            <p:ph type="title"/>
          </p:nvPr>
        </p:nvSpPr>
        <p:spPr>
          <a:xfrm>
            <a:off x="2273300" y="85725"/>
            <a:ext cx="6242050" cy="646113"/>
          </a:xfrm>
        </p:spPr>
        <p:txBody>
          <a:bodyPr rtlCol="0">
            <a:noAutofit/>
          </a:bodyPr>
          <a:lstStyle/>
          <a:p>
            <a:pPr eaLnBrk="1" fontAlgn="auto" hangingPunct="1">
              <a:spcAft>
                <a:spcPts val="0"/>
              </a:spcAft>
              <a:defRPr/>
            </a:pPr>
            <a:r>
              <a:rPr lang="en-US" altLang="en-US" sz="2550" dirty="0"/>
              <a:t>Black Liquor Evaporators </a:t>
            </a:r>
          </a:p>
        </p:txBody>
      </p:sp>
      <p:sp>
        <p:nvSpPr>
          <p:cNvPr id="17412" name="Rectangle 3">
            <a:extLst>
              <a:ext uri="{FF2B5EF4-FFF2-40B4-BE49-F238E27FC236}">
                <a16:creationId xmlns:a16="http://schemas.microsoft.com/office/drawing/2014/main" id="{509C5DA7-4A2F-0B36-A66F-AA30FD57F6E1}"/>
              </a:ext>
            </a:extLst>
          </p:cNvPr>
          <p:cNvSpPr>
            <a:spLocks noGrp="1" noChangeArrowheads="1"/>
          </p:cNvSpPr>
          <p:nvPr>
            <p:ph idx="1"/>
          </p:nvPr>
        </p:nvSpPr>
        <p:spPr>
          <a:xfrm>
            <a:off x="14288" y="1011238"/>
            <a:ext cx="5991225" cy="3810000"/>
          </a:xfrm>
        </p:spPr>
        <p:txBody>
          <a:bodyPr/>
          <a:lstStyle/>
          <a:p>
            <a:pPr eaLnBrk="1" hangingPunct="1">
              <a:spcBef>
                <a:spcPct val="0"/>
              </a:spcBef>
              <a:buFont typeface="LucidaGrande"/>
              <a:buChar char="▸"/>
            </a:pPr>
            <a:r>
              <a:rPr lang="en-US" altLang="en-US">
                <a:cs typeface="Arial" panose="020B0604020202020204" pitchFamily="34" charset="0"/>
              </a:rPr>
              <a:t>black liquor evaporators concentrate weak black liquor from the pulp washing process at around 15% to around 74% solids to burn effectively in the recovery boiler.</a:t>
            </a:r>
          </a:p>
          <a:p>
            <a:pPr eaLnBrk="1" hangingPunct="1">
              <a:spcBef>
                <a:spcPct val="0"/>
              </a:spcBef>
              <a:buFont typeface="LucidaGrande"/>
              <a:buChar char="▸"/>
            </a:pPr>
            <a:r>
              <a:rPr lang="en-US" altLang="en-US">
                <a:cs typeface="Arial" panose="020B0604020202020204" pitchFamily="34" charset="0"/>
              </a:rPr>
              <a:t>evaporators either packed single-column or multi-effect (up to seven). To decrease the evaporation temperature, the multi-effect units operate at a vacuum.</a:t>
            </a:r>
          </a:p>
          <a:p>
            <a:pPr eaLnBrk="1" hangingPunct="1">
              <a:spcBef>
                <a:spcPct val="0"/>
              </a:spcBef>
              <a:buFont typeface="LucidaGrande"/>
              <a:buChar char="▸"/>
            </a:pPr>
            <a:r>
              <a:rPr lang="en-US" altLang="en-US">
                <a:cs typeface="Arial" panose="020B0604020202020204" pitchFamily="34" charset="0"/>
              </a:rPr>
              <a:t>Fouling reduces efficiency - Automatic evaporator boilout when fouling decreases heat transfer from steam to liquor</a:t>
            </a:r>
          </a:p>
          <a:p>
            <a:pPr eaLnBrk="1" hangingPunct="1">
              <a:spcBef>
                <a:spcPct val="0"/>
              </a:spcBef>
              <a:buFont typeface="LucidaGrande"/>
              <a:buChar char="▸"/>
            </a:pPr>
            <a:r>
              <a:rPr lang="en-US" altLang="en-US">
                <a:cs typeface="Arial" panose="020B0604020202020204" pitchFamily="34" charset="0"/>
              </a:rPr>
              <a:t>process optimized by using pressure and temperature differential to signal tube fouling that would cause a decreased heat transfer rate and a lower vacuum</a:t>
            </a:r>
          </a:p>
        </p:txBody>
      </p:sp>
      <p:pic>
        <p:nvPicPr>
          <p:cNvPr id="87044" name="Picture 4">
            <a:extLst>
              <a:ext uri="{FF2B5EF4-FFF2-40B4-BE49-F238E27FC236}">
                <a16:creationId xmlns:a16="http://schemas.microsoft.com/office/drawing/2014/main" id="{54A549CC-312A-5533-6399-48CFAB415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684213"/>
            <a:ext cx="3352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Slide Number Placeholder 3">
            <a:extLst>
              <a:ext uri="{FF2B5EF4-FFF2-40B4-BE49-F238E27FC236}">
                <a16:creationId xmlns:a16="http://schemas.microsoft.com/office/drawing/2014/main" id="{8FAF05E7-F6E2-2635-7017-527B7B2BF89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44E22B7-5F3B-4D66-A81F-A59CA6C9186E}" type="slidenum">
              <a:rPr lang="en-US" altLang="en-US" sz="1800">
                <a:solidFill>
                  <a:srgbClr val="0066A1"/>
                </a:solidFill>
                <a:latin typeface="Calibri" panose="020F0502020204030204" pitchFamily="34" charset="0"/>
              </a:rPr>
              <a:pPr eaLnBrk="1" hangingPunct="1"/>
              <a:t>40</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E6398BA-3990-9B05-DB3F-D7D821E8C000}"/>
              </a:ext>
            </a:extLst>
          </p:cNvPr>
          <p:cNvSpPr>
            <a:spLocks noGrp="1" noChangeArrowheads="1"/>
          </p:cNvSpPr>
          <p:nvPr>
            <p:ph type="title"/>
          </p:nvPr>
        </p:nvSpPr>
        <p:spPr>
          <a:xfrm>
            <a:off x="1895475" y="128588"/>
            <a:ext cx="6743700" cy="603250"/>
          </a:xfrm>
        </p:spPr>
        <p:txBody>
          <a:bodyPr rtlCol="0">
            <a:noAutofit/>
          </a:bodyPr>
          <a:lstStyle/>
          <a:p>
            <a:pPr eaLnBrk="1" fontAlgn="auto" hangingPunct="1">
              <a:spcAft>
                <a:spcPts val="0"/>
              </a:spcAft>
              <a:defRPr/>
            </a:pPr>
            <a:r>
              <a:rPr lang="en-US" altLang="en-US" sz="2550" dirty="0"/>
              <a:t>Multiple Effect Evaporator Process </a:t>
            </a:r>
          </a:p>
        </p:txBody>
      </p:sp>
      <p:sp>
        <p:nvSpPr>
          <p:cNvPr id="19459" name="Content Placeholder 2">
            <a:extLst>
              <a:ext uri="{FF2B5EF4-FFF2-40B4-BE49-F238E27FC236}">
                <a16:creationId xmlns:a16="http://schemas.microsoft.com/office/drawing/2014/main" id="{CAC2664D-B3C5-0465-106E-4AF5C3CA0A50}"/>
              </a:ext>
            </a:extLst>
          </p:cNvPr>
          <p:cNvSpPr>
            <a:spLocks noGrp="1" noChangeArrowheads="1"/>
          </p:cNvSpPr>
          <p:nvPr>
            <p:ph idx="1"/>
          </p:nvPr>
        </p:nvSpPr>
        <p:spPr/>
        <p:txBody>
          <a:bodyPr rtlCol="0">
            <a:normAutofit/>
          </a:bodyPr>
          <a:lstStyle/>
          <a:p>
            <a:pPr eaLnBrk="1" fontAlgn="auto" hangingPunct="1">
              <a:spcAft>
                <a:spcPts val="0"/>
              </a:spcAft>
              <a:buFont typeface="LucidaGrande" charset="0"/>
              <a:buChar char="▸"/>
              <a:defRPr/>
            </a:pPr>
            <a:endParaRPr lang="en-US" altLang="en-US" sz="1650"/>
          </a:p>
        </p:txBody>
      </p:sp>
      <p:pic>
        <p:nvPicPr>
          <p:cNvPr id="89092" name="Picture 6">
            <a:extLst>
              <a:ext uri="{FF2B5EF4-FFF2-40B4-BE49-F238E27FC236}">
                <a16:creationId xmlns:a16="http://schemas.microsoft.com/office/drawing/2014/main" id="{A20A5939-74C8-06CA-D225-636D84548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26261">
            <a:off x="1973263" y="946150"/>
            <a:ext cx="5595937"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Slide Number Placeholder 3">
            <a:extLst>
              <a:ext uri="{FF2B5EF4-FFF2-40B4-BE49-F238E27FC236}">
                <a16:creationId xmlns:a16="http://schemas.microsoft.com/office/drawing/2014/main" id="{9BA8BA6D-2C99-E3EB-D927-22CAE4977389}"/>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B0D7FC8-3896-4DFA-B144-D0F17FB4D154}" type="slidenum">
              <a:rPr lang="en-US" altLang="en-US" sz="1800">
                <a:solidFill>
                  <a:srgbClr val="0066A1"/>
                </a:solidFill>
                <a:latin typeface="Calibri" panose="020F0502020204030204" pitchFamily="34" charset="0"/>
              </a:rPr>
              <a:pPr eaLnBrk="1" hangingPunct="1"/>
              <a:t>41</a:t>
            </a:fld>
            <a:endParaRPr lang="en-US" altLang="en-US" sz="1800">
              <a:solidFill>
                <a:srgbClr val="0066A1"/>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E6424D7-4BBC-E3FE-8A3B-01253F49B1E7}"/>
              </a:ext>
            </a:extLst>
          </p:cNvPr>
          <p:cNvSpPr>
            <a:spLocks noGrp="1" noChangeArrowheads="1"/>
          </p:cNvSpPr>
          <p:nvPr>
            <p:ph type="title"/>
          </p:nvPr>
        </p:nvSpPr>
        <p:spPr>
          <a:xfrm>
            <a:off x="2017713" y="39688"/>
            <a:ext cx="7042150" cy="396875"/>
          </a:xfrm>
        </p:spPr>
        <p:txBody>
          <a:bodyPr rtlCol="0">
            <a:noAutofit/>
          </a:bodyPr>
          <a:lstStyle/>
          <a:p>
            <a:pPr eaLnBrk="1" fontAlgn="auto" hangingPunct="1">
              <a:spcAft>
                <a:spcPts val="0"/>
              </a:spcAft>
              <a:defRPr/>
            </a:pPr>
            <a:r>
              <a:rPr lang="en-US" altLang="en-US" sz="2550" dirty="0"/>
              <a:t>Multiple Effect Evaporator DCS Operator Graphic [25]</a:t>
            </a:r>
          </a:p>
        </p:txBody>
      </p:sp>
      <p:sp>
        <p:nvSpPr>
          <p:cNvPr id="20483" name="Content Placeholder 2">
            <a:extLst>
              <a:ext uri="{FF2B5EF4-FFF2-40B4-BE49-F238E27FC236}">
                <a16:creationId xmlns:a16="http://schemas.microsoft.com/office/drawing/2014/main" id="{46C68C6B-89D7-0A31-3E78-B95747DC4C4C}"/>
              </a:ext>
            </a:extLst>
          </p:cNvPr>
          <p:cNvSpPr>
            <a:spLocks noGrp="1" noChangeArrowheads="1"/>
          </p:cNvSpPr>
          <p:nvPr>
            <p:ph idx="1"/>
          </p:nvPr>
        </p:nvSpPr>
        <p:spPr/>
        <p:txBody>
          <a:bodyPr rtlCol="0">
            <a:normAutofit/>
          </a:bodyPr>
          <a:lstStyle/>
          <a:p>
            <a:pPr eaLnBrk="1" fontAlgn="auto" hangingPunct="1">
              <a:spcAft>
                <a:spcPts val="0"/>
              </a:spcAft>
              <a:buFont typeface="LucidaGrande" charset="0"/>
              <a:buChar char="▸"/>
              <a:defRPr/>
            </a:pPr>
            <a:endParaRPr lang="en-US" altLang="en-US" sz="1650"/>
          </a:p>
        </p:txBody>
      </p:sp>
      <p:pic>
        <p:nvPicPr>
          <p:cNvPr id="91140" name="Picture 7">
            <a:extLst>
              <a:ext uri="{FF2B5EF4-FFF2-40B4-BE49-F238E27FC236}">
                <a16:creationId xmlns:a16="http://schemas.microsoft.com/office/drawing/2014/main" id="{C4C480D7-732F-8F17-A131-3C362E746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176463" y="788988"/>
            <a:ext cx="47910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Slide Number Placeholder 3">
            <a:extLst>
              <a:ext uri="{FF2B5EF4-FFF2-40B4-BE49-F238E27FC236}">
                <a16:creationId xmlns:a16="http://schemas.microsoft.com/office/drawing/2014/main" id="{EBE128C8-8449-432D-A1F6-0E3B451C50D1}"/>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EBC627D3-EEA9-43A1-950E-3450A7802BB2}" type="slidenum">
              <a:rPr lang="en-US" altLang="en-US" sz="1800">
                <a:solidFill>
                  <a:srgbClr val="0066A1"/>
                </a:solidFill>
                <a:latin typeface="Calibri" panose="020F0502020204030204" pitchFamily="34" charset="0"/>
              </a:rPr>
              <a:pPr eaLnBrk="1" hangingPunct="1"/>
              <a:t>42</a:t>
            </a:fld>
            <a:endParaRPr lang="en-US" altLang="en-US" sz="1800">
              <a:solidFill>
                <a:srgbClr val="0066A1"/>
              </a:solidFill>
              <a:latin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32D546A6-2D33-D64B-0F9B-E2F98B91A836}"/>
              </a:ext>
            </a:extLst>
          </p:cNvPr>
          <p:cNvSpPr>
            <a:spLocks noGrp="1" noChangeArrowheads="1"/>
          </p:cNvSpPr>
          <p:nvPr>
            <p:ph type="title"/>
          </p:nvPr>
        </p:nvSpPr>
        <p:spPr>
          <a:xfrm>
            <a:off x="1962150" y="41275"/>
            <a:ext cx="6973888" cy="330200"/>
          </a:xfrm>
        </p:spPr>
        <p:txBody>
          <a:bodyPr rtlCol="0">
            <a:noAutofit/>
          </a:bodyPr>
          <a:lstStyle/>
          <a:p>
            <a:pPr eaLnBrk="1" fontAlgn="auto" hangingPunct="1">
              <a:spcAft>
                <a:spcPts val="0"/>
              </a:spcAft>
              <a:defRPr/>
            </a:pPr>
            <a:r>
              <a:rPr lang="en-US" altLang="en-US" sz="2550" dirty="0"/>
              <a:t>Multiple Effect Evaporator DCS Operator Graphic [25]</a:t>
            </a:r>
          </a:p>
        </p:txBody>
      </p:sp>
      <p:pic>
        <p:nvPicPr>
          <p:cNvPr id="93187" name="Picture 8">
            <a:extLst>
              <a:ext uri="{FF2B5EF4-FFF2-40B4-BE49-F238E27FC236}">
                <a16:creationId xmlns:a16="http://schemas.microsoft.com/office/drawing/2014/main" id="{A06D7844-6B78-7CBD-FB6C-6F55BD450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573088"/>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F07C723-6FA3-DF5D-59E1-B3F003919791}"/>
              </a:ext>
            </a:extLst>
          </p:cNvPr>
          <p:cNvSpPr/>
          <p:nvPr/>
        </p:nvSpPr>
        <p:spPr>
          <a:xfrm>
            <a:off x="2000250" y="573088"/>
            <a:ext cx="647700" cy="142875"/>
          </a:xfrm>
          <a:prstGeom prst="rect">
            <a:avLst/>
          </a:prstGeom>
          <a:solidFill>
            <a:srgbClr val="0B01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189" name="Slide Number Placeholder 3">
            <a:extLst>
              <a:ext uri="{FF2B5EF4-FFF2-40B4-BE49-F238E27FC236}">
                <a16:creationId xmlns:a16="http://schemas.microsoft.com/office/drawing/2014/main" id="{4F853F22-6427-47C8-D642-C0CC798A411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F9BEB50-C616-45EF-8F2F-75995EC6A160}" type="slidenum">
              <a:rPr lang="en-US" altLang="en-US" sz="1800">
                <a:solidFill>
                  <a:srgbClr val="0066A1"/>
                </a:solidFill>
                <a:latin typeface="Calibri" panose="020F0502020204030204" pitchFamily="34" charset="0"/>
              </a:rPr>
              <a:pPr eaLnBrk="1" hangingPunct="1"/>
              <a:t>43</a:t>
            </a:fld>
            <a:endParaRPr lang="en-US" altLang="en-US" sz="1800">
              <a:solidFill>
                <a:srgbClr val="0066A1"/>
              </a:solidFill>
              <a:latin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D8A16084-45ED-AAC5-F45F-9E204E4D5FD3}"/>
              </a:ext>
            </a:extLst>
          </p:cNvPr>
          <p:cNvSpPr>
            <a:spLocks noGrp="1" noChangeArrowheads="1"/>
          </p:cNvSpPr>
          <p:nvPr>
            <p:ph type="title"/>
          </p:nvPr>
        </p:nvSpPr>
        <p:spPr>
          <a:xfrm>
            <a:off x="1930400" y="228600"/>
            <a:ext cx="5829300" cy="493713"/>
          </a:xfrm>
        </p:spPr>
        <p:txBody>
          <a:bodyPr rtlCol="0">
            <a:noAutofit/>
          </a:bodyPr>
          <a:lstStyle/>
          <a:p>
            <a:pPr eaLnBrk="1" fontAlgn="auto" hangingPunct="1">
              <a:spcAft>
                <a:spcPts val="0"/>
              </a:spcAft>
              <a:defRPr/>
            </a:pPr>
            <a:r>
              <a:rPr lang="en-US" altLang="en-US" sz="2550" dirty="0"/>
              <a:t>Recausticizing – traditional control</a:t>
            </a:r>
          </a:p>
        </p:txBody>
      </p:sp>
      <p:sp>
        <p:nvSpPr>
          <p:cNvPr id="27652" name="Rectangle 3">
            <a:extLst>
              <a:ext uri="{FF2B5EF4-FFF2-40B4-BE49-F238E27FC236}">
                <a16:creationId xmlns:a16="http://schemas.microsoft.com/office/drawing/2014/main" id="{AC34E3CA-4AA3-0087-443F-70EC73FFA64E}"/>
              </a:ext>
            </a:extLst>
          </p:cNvPr>
          <p:cNvSpPr>
            <a:spLocks noGrp="1" noChangeArrowheads="1"/>
          </p:cNvSpPr>
          <p:nvPr>
            <p:ph idx="1"/>
          </p:nvPr>
        </p:nvSpPr>
        <p:spPr>
          <a:xfrm>
            <a:off x="1314450" y="800100"/>
            <a:ext cx="4400550" cy="342900"/>
          </a:xfrm>
        </p:spPr>
        <p:txBody>
          <a:bodyPr rtlCol="0">
            <a:normAutofit/>
          </a:bodyPr>
          <a:lstStyle/>
          <a:p>
            <a:pPr eaLnBrk="1" fontAlgn="auto" hangingPunct="1">
              <a:spcAft>
                <a:spcPts val="0"/>
              </a:spcAft>
              <a:buFont typeface="LucidaGrande" charset="0"/>
              <a:buChar char="▸"/>
              <a:defRPr/>
            </a:pPr>
            <a:r>
              <a:rPr lang="en-US" altLang="en-US" sz="1650"/>
              <a:t>Big chemical savings possible here!</a:t>
            </a:r>
          </a:p>
        </p:txBody>
      </p:sp>
      <p:pic>
        <p:nvPicPr>
          <p:cNvPr id="95236" name="Picture 5">
            <a:extLst>
              <a:ext uri="{FF2B5EF4-FFF2-40B4-BE49-F238E27FC236}">
                <a16:creationId xmlns:a16="http://schemas.microsoft.com/office/drawing/2014/main" id="{C83C0A68-7CF3-C197-869E-097B3F006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133475"/>
            <a:ext cx="5200650"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a:extLst>
              <a:ext uri="{FF2B5EF4-FFF2-40B4-BE49-F238E27FC236}">
                <a16:creationId xmlns:a16="http://schemas.microsoft.com/office/drawing/2014/main" id="{5EE25548-6A84-9E88-B10F-A036998398C6}"/>
              </a:ext>
            </a:extLst>
          </p:cNvPr>
          <p:cNvSpPr>
            <a:spLocks noChangeArrowheads="1"/>
          </p:cNvSpPr>
          <p:nvPr/>
        </p:nvSpPr>
        <p:spPr bwMode="black">
          <a:xfrm>
            <a:off x="5014913" y="1520825"/>
            <a:ext cx="4132262"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sz="1800">
                <a:solidFill>
                  <a:srgbClr val="666666"/>
                </a:solidFill>
                <a:latin typeface="Arial" panose="020B0604020202020204" pitchFamily="34" charset="0"/>
              </a:rPr>
              <a:t>Long Deadtime means Good case for Multivariable Predictive Controller</a:t>
            </a:r>
          </a:p>
          <a:p>
            <a:pPr eaLnBrk="1" hangingPunct="1">
              <a:spcBef>
                <a:spcPct val="20000"/>
              </a:spcBef>
              <a:buFontTx/>
              <a:buChar char="•"/>
            </a:pPr>
            <a:r>
              <a:rPr lang="en-US" altLang="en-US" sz="1800">
                <a:solidFill>
                  <a:srgbClr val="666666"/>
                </a:solidFill>
                <a:latin typeface="Arial" panose="020B0604020202020204" pitchFamily="34" charset="0"/>
              </a:rPr>
              <a:t>CV – Conductivity </a:t>
            </a:r>
          </a:p>
          <a:p>
            <a:pPr eaLnBrk="1" hangingPunct="1">
              <a:spcBef>
                <a:spcPct val="20000"/>
              </a:spcBef>
              <a:buFontTx/>
              <a:buChar char="•"/>
            </a:pPr>
            <a:r>
              <a:rPr lang="en-US" altLang="en-US" sz="1800">
                <a:solidFill>
                  <a:srgbClr val="666666"/>
                </a:solidFill>
                <a:latin typeface="Arial" panose="020B0604020202020204" pitchFamily="34" charset="0"/>
              </a:rPr>
              <a:t>MV – Green Liquor &amp; Lime feeder ASDs</a:t>
            </a:r>
          </a:p>
          <a:p>
            <a:pPr eaLnBrk="1" hangingPunct="1">
              <a:spcBef>
                <a:spcPct val="20000"/>
              </a:spcBef>
              <a:buFontTx/>
              <a:buChar char="•"/>
            </a:pPr>
            <a:r>
              <a:rPr lang="en-US" altLang="en-US" sz="1800">
                <a:solidFill>
                  <a:srgbClr val="666666"/>
                </a:solidFill>
                <a:latin typeface="Arial" panose="020B0604020202020204" pitchFamily="34" charset="0"/>
              </a:rPr>
              <a:t>DV – White Liquor Production Rate</a:t>
            </a:r>
          </a:p>
        </p:txBody>
      </p:sp>
      <p:sp>
        <p:nvSpPr>
          <p:cNvPr id="95238" name="Slide Number Placeholder 3">
            <a:extLst>
              <a:ext uri="{FF2B5EF4-FFF2-40B4-BE49-F238E27FC236}">
                <a16:creationId xmlns:a16="http://schemas.microsoft.com/office/drawing/2014/main" id="{468A8E1C-464E-0829-1596-A7453C4DE6BE}"/>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3A8F0144-1BBC-426C-B9CD-FF168B81CD60}" type="slidenum">
              <a:rPr lang="en-US" altLang="en-US" sz="1800">
                <a:solidFill>
                  <a:srgbClr val="0066A1"/>
                </a:solidFill>
                <a:latin typeface="Calibri" panose="020F0502020204030204" pitchFamily="34" charset="0"/>
              </a:rPr>
              <a:pPr eaLnBrk="1" hangingPunct="1"/>
              <a:t>44</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9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9AEF33D4-DD3E-6439-19E0-F249DE9C35F8}"/>
              </a:ext>
            </a:extLst>
          </p:cNvPr>
          <p:cNvSpPr>
            <a:spLocks noGrp="1" noChangeArrowheads="1"/>
          </p:cNvSpPr>
          <p:nvPr>
            <p:ph type="title"/>
          </p:nvPr>
        </p:nvSpPr>
        <p:spPr>
          <a:xfrm>
            <a:off x="1903413" y="1588"/>
            <a:ext cx="7886700" cy="414337"/>
          </a:xfrm>
        </p:spPr>
        <p:txBody>
          <a:bodyPr rtlCol="0">
            <a:noAutofit/>
          </a:bodyPr>
          <a:lstStyle/>
          <a:p>
            <a:pPr eaLnBrk="1" fontAlgn="auto" hangingPunct="1">
              <a:spcAft>
                <a:spcPts val="0"/>
              </a:spcAft>
              <a:defRPr/>
            </a:pPr>
            <a:r>
              <a:rPr lang="en-US" altLang="en-US" sz="2550" dirty="0"/>
              <a:t>Recausticizing – new sensors</a:t>
            </a:r>
          </a:p>
        </p:txBody>
      </p:sp>
      <p:pic>
        <p:nvPicPr>
          <p:cNvPr id="97283" name="Picture 5">
            <a:extLst>
              <a:ext uri="{FF2B5EF4-FFF2-40B4-BE49-F238E27FC236}">
                <a16:creationId xmlns:a16="http://schemas.microsoft.com/office/drawing/2014/main" id="{D106E7B1-1EE4-5EEC-30B4-7FF51D7D8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819150"/>
            <a:ext cx="4541837" cy="38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4">
            <a:extLst>
              <a:ext uri="{FF2B5EF4-FFF2-40B4-BE49-F238E27FC236}">
                <a16:creationId xmlns:a16="http://schemas.microsoft.com/office/drawing/2014/main" id="{BA9564E7-387F-1AD1-2488-B8DB55AD8479}"/>
              </a:ext>
            </a:extLst>
          </p:cNvPr>
          <p:cNvSpPr txBox="1">
            <a:spLocks noChangeArrowheads="1"/>
          </p:cNvSpPr>
          <p:nvPr/>
        </p:nvSpPr>
        <p:spPr bwMode="auto">
          <a:xfrm>
            <a:off x="4498975" y="331788"/>
            <a:ext cx="458946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green liquor is reacted with lime to form the white liquor used in the wood chip digesting (cooking) process.</a:t>
            </a:r>
          </a:p>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Traditionally, conductivity used to measure the reaction completeness.</a:t>
            </a:r>
          </a:p>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Now, nuclear instruments can measure chemical constituents in the white liquor to better measure the reaction completeness.</a:t>
            </a:r>
          </a:p>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causticizing process is by nature a process with a long lag time</a:t>
            </a:r>
          </a:p>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Model-Based Predictive Control (MPC) can tune the process more tightly &amp; yields more consistent white liquor</a:t>
            </a:r>
          </a:p>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Big chemical savings possible here!</a:t>
            </a:r>
          </a:p>
        </p:txBody>
      </p:sp>
      <p:sp>
        <p:nvSpPr>
          <p:cNvPr id="97285" name="Slide Number Placeholder 3">
            <a:extLst>
              <a:ext uri="{FF2B5EF4-FFF2-40B4-BE49-F238E27FC236}">
                <a16:creationId xmlns:a16="http://schemas.microsoft.com/office/drawing/2014/main" id="{D02A5EB2-CFDF-C43E-CCB8-2A6FB926A0F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BAFDC4DA-CA13-4FF1-8553-051EA94AB415}" type="slidenum">
              <a:rPr lang="en-US" altLang="en-US" sz="1800">
                <a:solidFill>
                  <a:srgbClr val="0066A1"/>
                </a:solidFill>
                <a:latin typeface="Calibri" panose="020F0502020204030204" pitchFamily="34" charset="0"/>
              </a:rPr>
              <a:pPr eaLnBrk="1" hangingPunct="1"/>
              <a:t>45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FC8C1A40-66C4-CED5-669B-0BD7A591677B}"/>
              </a:ext>
            </a:extLst>
          </p:cNvPr>
          <p:cNvSpPr>
            <a:spLocks noGrp="1" noChangeArrowheads="1"/>
          </p:cNvSpPr>
          <p:nvPr>
            <p:ph type="title"/>
          </p:nvPr>
        </p:nvSpPr>
        <p:spPr>
          <a:xfrm>
            <a:off x="1927225" y="163513"/>
            <a:ext cx="7886700" cy="414337"/>
          </a:xfrm>
        </p:spPr>
        <p:txBody>
          <a:bodyPr rtlCol="0">
            <a:noAutofit/>
          </a:bodyPr>
          <a:lstStyle/>
          <a:p>
            <a:pPr eaLnBrk="1" fontAlgn="auto" hangingPunct="1">
              <a:spcAft>
                <a:spcPts val="0"/>
              </a:spcAft>
              <a:defRPr/>
            </a:pPr>
            <a:r>
              <a:rPr lang="en-US" altLang="en-US" sz="2550" dirty="0"/>
              <a:t>Slaker &amp; Causticizers DCS Operator Graphic </a:t>
            </a:r>
          </a:p>
        </p:txBody>
      </p:sp>
      <p:pic>
        <p:nvPicPr>
          <p:cNvPr id="99331" name="Picture 3">
            <a:extLst>
              <a:ext uri="{FF2B5EF4-FFF2-40B4-BE49-F238E27FC236}">
                <a16:creationId xmlns:a16="http://schemas.microsoft.com/office/drawing/2014/main" id="{2875CECD-4C98-9DBF-D2BE-8919DE47B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514350"/>
            <a:ext cx="5143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8BE46B-DB71-0187-F2BF-BD265D327119}"/>
              </a:ext>
            </a:extLst>
          </p:cNvPr>
          <p:cNvSpPr txBox="1"/>
          <p:nvPr/>
        </p:nvSpPr>
        <p:spPr>
          <a:xfrm>
            <a:off x="5572125" y="1038225"/>
            <a:ext cx="3571875" cy="2584450"/>
          </a:xfrm>
          <a:prstGeom prst="rect">
            <a:avLst/>
          </a:prstGeom>
          <a:noFill/>
        </p:spPr>
        <p:txBody>
          <a:bodyPr>
            <a:spAutoFit/>
          </a:bodyP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Fig. 10 explanations:</a:t>
            </a:r>
          </a:p>
          <a:p>
            <a:pPr marL="285750" indent="-285750"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Long Deadtime means Good case for Multivariable Predictive Controller</a:t>
            </a:r>
          </a:p>
          <a:p>
            <a:pPr marL="285750" indent="-285750"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CV – Conductivity </a:t>
            </a:r>
          </a:p>
          <a:p>
            <a:pPr marL="285750" indent="-285750"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MV – Green Liquor &amp; Lime feeder ASDs</a:t>
            </a:r>
          </a:p>
          <a:p>
            <a:pPr marL="285750" indent="-285750"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DV – White Liquor Production Rate</a:t>
            </a:r>
          </a:p>
        </p:txBody>
      </p:sp>
      <p:sp>
        <p:nvSpPr>
          <p:cNvPr id="99333" name="Slide Number Placeholder 3">
            <a:extLst>
              <a:ext uri="{FF2B5EF4-FFF2-40B4-BE49-F238E27FC236}">
                <a16:creationId xmlns:a16="http://schemas.microsoft.com/office/drawing/2014/main" id="{6DEB9C09-602C-5DC2-9449-A7991FA09C4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7B46DE9-6E65-424F-979C-A09B03B1C002}" type="slidenum">
              <a:rPr lang="en-US" altLang="en-US" sz="1800">
                <a:solidFill>
                  <a:srgbClr val="0066A1"/>
                </a:solidFill>
                <a:latin typeface="Calibri" panose="020F0502020204030204" pitchFamily="34" charset="0"/>
              </a:rPr>
              <a:pPr eaLnBrk="1" hangingPunct="1"/>
              <a:t>46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ABD5268-0E9F-C0B0-87B1-F85FD7306966}"/>
              </a:ext>
            </a:extLst>
          </p:cNvPr>
          <p:cNvSpPr>
            <a:spLocks noGrp="1" noChangeArrowheads="1"/>
          </p:cNvSpPr>
          <p:nvPr>
            <p:ph type="title"/>
          </p:nvPr>
        </p:nvSpPr>
        <p:spPr>
          <a:xfrm>
            <a:off x="2263775" y="23813"/>
            <a:ext cx="6418263" cy="469900"/>
          </a:xfrm>
        </p:spPr>
        <p:txBody>
          <a:bodyPr rtlCol="0">
            <a:noAutofit/>
          </a:bodyPr>
          <a:lstStyle/>
          <a:p>
            <a:pPr eaLnBrk="1" fontAlgn="auto" hangingPunct="1">
              <a:spcAft>
                <a:spcPts val="0"/>
              </a:spcAft>
              <a:defRPr/>
            </a:pPr>
            <a:r>
              <a:rPr lang="en-US" altLang="en-US" sz="2550" dirty="0"/>
              <a:t>Batch &amp; Continuous Digesters</a:t>
            </a:r>
          </a:p>
        </p:txBody>
      </p:sp>
      <p:sp>
        <p:nvSpPr>
          <p:cNvPr id="30723" name="Content Placeholder 2">
            <a:extLst>
              <a:ext uri="{FF2B5EF4-FFF2-40B4-BE49-F238E27FC236}">
                <a16:creationId xmlns:a16="http://schemas.microsoft.com/office/drawing/2014/main" id="{E6CAA119-FE5B-E937-1336-00EB098B0519}"/>
              </a:ext>
            </a:extLst>
          </p:cNvPr>
          <p:cNvSpPr>
            <a:spLocks noGrp="1" noChangeArrowheads="1"/>
          </p:cNvSpPr>
          <p:nvPr>
            <p:ph idx="1"/>
          </p:nvPr>
        </p:nvSpPr>
        <p:spPr>
          <a:xfrm>
            <a:off x="4835525" y="409575"/>
            <a:ext cx="4308475" cy="3898900"/>
          </a:xfrm>
        </p:spPr>
        <p:txBody>
          <a:bodyPr/>
          <a:lstStyle/>
          <a:p>
            <a:pPr eaLnBrk="1" hangingPunct="1">
              <a:buFont typeface="LucidaGrande"/>
              <a:buChar char="▸"/>
            </a:pPr>
            <a:r>
              <a:rPr lang="en-US" altLang="en-US">
                <a:cs typeface="Arial" panose="020B0604020202020204" pitchFamily="34" charset="0"/>
              </a:rPr>
              <a:t>wood chips, cooking chemicals, &amp; steam added to the digester at an elevated pressure and temperature</a:t>
            </a:r>
          </a:p>
          <a:p>
            <a:pPr eaLnBrk="1" hangingPunct="1">
              <a:buFont typeface="LucidaGrande"/>
              <a:buChar char="▸"/>
            </a:pPr>
            <a:r>
              <a:rPr lang="en-US" altLang="en-US">
                <a:cs typeface="Arial" panose="020B0604020202020204" pitchFamily="34" charset="0"/>
              </a:rPr>
              <a:t>either/or batch or continuous digesters.</a:t>
            </a:r>
          </a:p>
          <a:p>
            <a:pPr eaLnBrk="1" hangingPunct="1">
              <a:buFont typeface="LucidaGrande"/>
              <a:buChar char="▸"/>
            </a:pPr>
            <a:r>
              <a:rPr lang="en-US" altLang="en-US">
                <a:cs typeface="Arial" panose="020B0604020202020204" pitchFamily="34" charset="0"/>
              </a:rPr>
              <a:t>the wood chips are cooked (really “exploded”) for sixty to ninety minutes.</a:t>
            </a:r>
          </a:p>
          <a:p>
            <a:pPr eaLnBrk="1" hangingPunct="1">
              <a:buFont typeface="LucidaGrande"/>
              <a:buChar char="▸"/>
            </a:pPr>
            <a:r>
              <a:rPr lang="en-US" altLang="en-US">
                <a:cs typeface="Arial" panose="020B0604020202020204" pitchFamily="34" charset="0"/>
              </a:rPr>
              <a:t>pulp stock slurry exits digester at a of 6% consistency </a:t>
            </a:r>
          </a:p>
          <a:p>
            <a:pPr eaLnBrk="1" hangingPunct="1">
              <a:buFont typeface="LucidaGrande"/>
              <a:buChar char="▸"/>
            </a:pPr>
            <a:r>
              <a:rPr lang="en-US" altLang="en-US">
                <a:cs typeface="Arial" panose="020B0604020202020204" pitchFamily="34" charset="0"/>
              </a:rPr>
              <a:t>energy savings by increasing throughput and batch scheduling</a:t>
            </a:r>
          </a:p>
          <a:p>
            <a:pPr eaLnBrk="1" hangingPunct="1">
              <a:buFont typeface="LucidaGrande"/>
              <a:buChar char="▸"/>
            </a:pPr>
            <a:r>
              <a:rPr lang="en-US" altLang="en-US">
                <a:cs typeface="Arial" panose="020B0604020202020204" pitchFamily="34" charset="0"/>
              </a:rPr>
              <a:t>Leveling steam consumption reduces fluctuations in the boiler demand.</a:t>
            </a:r>
          </a:p>
          <a:p>
            <a:pPr eaLnBrk="1" hangingPunct="1">
              <a:buFont typeface="LucidaGrande"/>
              <a:buChar char="▸"/>
            </a:pPr>
            <a:r>
              <a:rPr lang="en-US" altLang="en-US">
                <a:cs typeface="Arial" panose="020B0604020202020204" pitchFamily="34" charset="0"/>
              </a:rPr>
              <a:t>freeness (a measure of the cooking completeness)</a:t>
            </a:r>
          </a:p>
          <a:p>
            <a:pPr eaLnBrk="1" hangingPunct="1">
              <a:buFont typeface="LucidaGrande"/>
              <a:buChar char="▸"/>
            </a:pPr>
            <a:endParaRPr lang="en-US" altLang="en-US">
              <a:cs typeface="Arial" panose="020B0604020202020204" pitchFamily="34" charset="0"/>
            </a:endParaRPr>
          </a:p>
        </p:txBody>
      </p:sp>
      <p:pic>
        <p:nvPicPr>
          <p:cNvPr id="101380" name="Picture 6">
            <a:extLst>
              <a:ext uri="{FF2B5EF4-FFF2-40B4-BE49-F238E27FC236}">
                <a16:creationId xmlns:a16="http://schemas.microsoft.com/office/drawing/2014/main" id="{54B7F514-6D64-D841-87C6-7AF697BBD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785"/>
          <a:stretch>
            <a:fillRect/>
          </a:stretch>
        </p:blipFill>
        <p:spPr bwMode="auto">
          <a:xfrm>
            <a:off x="0" y="736600"/>
            <a:ext cx="5005388"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Box 2">
            <a:extLst>
              <a:ext uri="{FF2B5EF4-FFF2-40B4-BE49-F238E27FC236}">
                <a16:creationId xmlns:a16="http://schemas.microsoft.com/office/drawing/2014/main" id="{191457A0-814D-A92C-1805-C23B985CA030}"/>
              </a:ext>
            </a:extLst>
          </p:cNvPr>
          <p:cNvSpPr txBox="1">
            <a:spLocks noChangeArrowheads="1"/>
          </p:cNvSpPr>
          <p:nvPr/>
        </p:nvSpPr>
        <p:spPr bwMode="auto">
          <a:xfrm>
            <a:off x="0" y="3956050"/>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buFont typeface="LucidaGrande"/>
              <a:buChar char="▸"/>
            </a:pPr>
            <a:r>
              <a:rPr lang="en-US" altLang="en-US">
                <a:latin typeface="Arial" panose="020B0604020202020204" pitchFamily="34" charset="0"/>
                <a:cs typeface="Arial" panose="020B0604020202020204" pitchFamily="34" charset="0"/>
              </a:rPr>
              <a:t>online analyzers can close the control loop to more accurately determine when the cook is complete. </a:t>
            </a:r>
          </a:p>
        </p:txBody>
      </p:sp>
      <p:sp>
        <p:nvSpPr>
          <p:cNvPr id="101382" name="Slide Number Placeholder 3">
            <a:extLst>
              <a:ext uri="{FF2B5EF4-FFF2-40B4-BE49-F238E27FC236}">
                <a16:creationId xmlns:a16="http://schemas.microsoft.com/office/drawing/2014/main" id="{062676D0-1635-300F-D947-744728215C5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2ED39443-6E7F-440A-8428-753548C72B1D}" type="slidenum">
              <a:rPr lang="en-US" altLang="en-US" sz="1800">
                <a:solidFill>
                  <a:srgbClr val="0066A1"/>
                </a:solidFill>
                <a:latin typeface="Calibri" panose="020F0502020204030204" pitchFamily="34" charset="0"/>
              </a:rPr>
              <a:pPr eaLnBrk="1" hangingPunct="1"/>
              <a:t>47</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83D9E34-2B22-49B3-B7ED-5063E4DC3392}"/>
              </a:ext>
            </a:extLst>
          </p:cNvPr>
          <p:cNvSpPr>
            <a:spLocks noGrp="1" noChangeArrowheads="1"/>
          </p:cNvSpPr>
          <p:nvPr>
            <p:ph type="title"/>
          </p:nvPr>
        </p:nvSpPr>
        <p:spPr>
          <a:xfrm>
            <a:off x="1938338" y="-117475"/>
            <a:ext cx="6583362" cy="735013"/>
          </a:xfrm>
        </p:spPr>
        <p:txBody>
          <a:bodyPr rtlCol="0">
            <a:noAutofit/>
          </a:bodyPr>
          <a:lstStyle/>
          <a:p>
            <a:pPr eaLnBrk="1" fontAlgn="auto" hangingPunct="1">
              <a:spcAft>
                <a:spcPts val="0"/>
              </a:spcAft>
              <a:defRPr/>
            </a:pPr>
            <a:r>
              <a:rPr lang="en-US" altLang="en-US" sz="2550" dirty="0"/>
              <a:t>Continuous Digester DCS Operator Graphic [25]</a:t>
            </a:r>
          </a:p>
        </p:txBody>
      </p:sp>
      <p:sp>
        <p:nvSpPr>
          <p:cNvPr id="31747" name="Content Placeholder 2">
            <a:extLst>
              <a:ext uri="{FF2B5EF4-FFF2-40B4-BE49-F238E27FC236}">
                <a16:creationId xmlns:a16="http://schemas.microsoft.com/office/drawing/2014/main" id="{143EB9D5-55D4-0A48-9187-78C5ECCA78A2}"/>
              </a:ext>
            </a:extLst>
          </p:cNvPr>
          <p:cNvSpPr>
            <a:spLocks noGrp="1" noChangeArrowheads="1"/>
          </p:cNvSpPr>
          <p:nvPr>
            <p:ph idx="1"/>
          </p:nvPr>
        </p:nvSpPr>
        <p:spPr>
          <a:xfrm>
            <a:off x="4110038" y="382588"/>
            <a:ext cx="5033962" cy="4256087"/>
          </a:xfrm>
        </p:spPr>
        <p:txBody>
          <a:bodyPr/>
          <a:lstStyle/>
          <a:p>
            <a:pPr eaLnBrk="1" hangingPunct="1">
              <a:spcBef>
                <a:spcPct val="0"/>
              </a:spcBef>
              <a:buFont typeface="LucidaGrande"/>
              <a:buChar char="▸"/>
            </a:pPr>
            <a:r>
              <a:rPr lang="en-US" altLang="en-US">
                <a:cs typeface="Arial" panose="020B0604020202020204" pitchFamily="34" charset="0"/>
              </a:rPr>
              <a:t>Fig. 12, 13, &amp; 14 explanations</a:t>
            </a:r>
          </a:p>
          <a:p>
            <a:pPr eaLnBrk="1" hangingPunct="1">
              <a:spcBef>
                <a:spcPct val="0"/>
              </a:spcBef>
              <a:buFont typeface="LucidaGrande"/>
              <a:buChar char="▸"/>
            </a:pPr>
            <a:r>
              <a:rPr lang="en-US" altLang="en-US">
                <a:cs typeface="Arial" panose="020B0604020202020204" pitchFamily="34" charset="0"/>
              </a:rPr>
              <a:t>Kappa Number is the amount of delignification of the pulp fiber</a:t>
            </a:r>
          </a:p>
          <a:p>
            <a:pPr eaLnBrk="1" hangingPunct="1">
              <a:spcBef>
                <a:spcPct val="0"/>
              </a:spcBef>
              <a:buFont typeface="LucidaGrande"/>
              <a:buChar char="▸"/>
            </a:pPr>
            <a:r>
              <a:rPr lang="en-US" altLang="en-US">
                <a:cs typeface="Arial" panose="020B0604020202020204" pitchFamily="34" charset="0"/>
              </a:rPr>
              <a:t>For example, brown board will have a higher Kappa Number than bleached pulp</a:t>
            </a:r>
          </a:p>
          <a:p>
            <a:pPr eaLnBrk="1" hangingPunct="1">
              <a:spcBef>
                <a:spcPct val="0"/>
              </a:spcBef>
              <a:buFont typeface="LucidaGrande"/>
              <a:buChar char="▸"/>
            </a:pPr>
            <a:r>
              <a:rPr lang="en-US" altLang="en-US">
                <a:cs typeface="Arial" panose="020B0604020202020204" pitchFamily="34" charset="0"/>
              </a:rPr>
              <a:t>White Liquor Analyzer to sense residual chemical </a:t>
            </a:r>
          </a:p>
          <a:p>
            <a:pPr eaLnBrk="1" hangingPunct="1">
              <a:spcBef>
                <a:spcPct val="0"/>
              </a:spcBef>
              <a:buFont typeface="LucidaGrande"/>
              <a:buChar char="▸"/>
            </a:pPr>
            <a:r>
              <a:rPr lang="en-US" altLang="en-US">
                <a:cs typeface="Arial" panose="020B0604020202020204" pitchFamily="34" charset="0"/>
              </a:rPr>
              <a:t>Kappa Analyzer to sense fiber delignification</a:t>
            </a:r>
          </a:p>
          <a:p>
            <a:pPr eaLnBrk="1" hangingPunct="1">
              <a:spcBef>
                <a:spcPct val="0"/>
              </a:spcBef>
              <a:buFont typeface="LucidaGrande"/>
              <a:buChar char="▸"/>
            </a:pPr>
            <a:r>
              <a:rPr lang="en-US" altLang="en-US">
                <a:cs typeface="Arial" panose="020B0604020202020204" pitchFamily="34" charset="0"/>
              </a:rPr>
              <a:t>Batch Scheduling - Steam Leveling smoothes boiler operation</a:t>
            </a:r>
          </a:p>
          <a:p>
            <a:pPr eaLnBrk="1" hangingPunct="1">
              <a:spcBef>
                <a:spcPct val="0"/>
              </a:spcBef>
              <a:buFont typeface="LucidaGrande"/>
              <a:buChar char="▸"/>
            </a:pPr>
            <a:r>
              <a:rPr lang="en-US" altLang="en-US">
                <a:cs typeface="Arial" panose="020B0604020202020204" pitchFamily="34" charset="0"/>
              </a:rPr>
              <a:t>Chip Qualities – uniform moisture</a:t>
            </a:r>
          </a:p>
          <a:p>
            <a:pPr eaLnBrk="1" hangingPunct="1">
              <a:spcBef>
                <a:spcPct val="0"/>
              </a:spcBef>
              <a:buFont typeface="LucidaGrande"/>
              <a:buChar char="▸"/>
            </a:pPr>
            <a:r>
              <a:rPr lang="en-US" altLang="en-US">
                <a:cs typeface="Arial" panose="020B0604020202020204" pitchFamily="34" charset="0"/>
              </a:rPr>
              <a:t>Batch digesters- liquor analyzer</a:t>
            </a:r>
          </a:p>
          <a:p>
            <a:pPr eaLnBrk="1" hangingPunct="1">
              <a:spcBef>
                <a:spcPct val="0"/>
              </a:spcBef>
              <a:buFont typeface="LucidaGrande"/>
              <a:buChar char="▸"/>
            </a:pPr>
            <a:r>
              <a:rPr lang="en-US" altLang="en-US">
                <a:cs typeface="Arial" panose="020B0604020202020204" pitchFamily="34" charset="0"/>
              </a:rPr>
              <a:t>Better Kappa control</a:t>
            </a:r>
          </a:p>
          <a:p>
            <a:pPr eaLnBrk="1" hangingPunct="1">
              <a:spcBef>
                <a:spcPct val="0"/>
              </a:spcBef>
              <a:buFont typeface="LucidaGrande"/>
              <a:buChar char="▸"/>
            </a:pPr>
            <a:r>
              <a:rPr lang="en-US" altLang="en-US">
                <a:cs typeface="Arial" panose="020B0604020202020204" pitchFamily="34" charset="0"/>
              </a:rPr>
              <a:t>Reduce white liquor usage</a:t>
            </a:r>
          </a:p>
          <a:p>
            <a:pPr eaLnBrk="1" hangingPunct="1">
              <a:spcBef>
                <a:spcPct val="0"/>
              </a:spcBef>
              <a:buFont typeface="LucidaGrande"/>
              <a:buChar char="▸"/>
            </a:pPr>
            <a:r>
              <a:rPr lang="en-US" altLang="en-US">
                <a:cs typeface="Arial" panose="020B0604020202020204" pitchFamily="34" charset="0"/>
              </a:rPr>
              <a:t>Batch digesters- Kappa analyzer</a:t>
            </a:r>
          </a:p>
          <a:p>
            <a:pPr eaLnBrk="1" hangingPunct="1">
              <a:spcBef>
                <a:spcPct val="0"/>
              </a:spcBef>
              <a:buFont typeface="LucidaGrande"/>
              <a:buChar char="▸"/>
            </a:pPr>
            <a:r>
              <a:rPr lang="en-US" altLang="en-US">
                <a:cs typeface="Arial" panose="020B0604020202020204" pitchFamily="34" charset="0"/>
              </a:rPr>
              <a:t>Better Kappa control</a:t>
            </a:r>
          </a:p>
        </p:txBody>
      </p:sp>
      <p:pic>
        <p:nvPicPr>
          <p:cNvPr id="103428" name="Picture 6">
            <a:extLst>
              <a:ext uri="{FF2B5EF4-FFF2-40B4-BE49-F238E27FC236}">
                <a16:creationId xmlns:a16="http://schemas.microsoft.com/office/drawing/2014/main" id="{01B20FE2-D27B-C0BF-E6D9-D2266FB51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28756">
            <a:off x="-47625" y="801688"/>
            <a:ext cx="427831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520B2EE-F24D-F042-5906-B0108E5FFDA0}"/>
              </a:ext>
            </a:extLst>
          </p:cNvPr>
          <p:cNvSpPr/>
          <p:nvPr/>
        </p:nvSpPr>
        <p:spPr>
          <a:xfrm>
            <a:off x="241300" y="981075"/>
            <a:ext cx="520700" cy="12382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0FFF84E7-9AE4-EAD5-EBCD-821FB55631D0}"/>
              </a:ext>
            </a:extLst>
          </p:cNvPr>
          <p:cNvSpPr/>
          <p:nvPr/>
        </p:nvSpPr>
        <p:spPr>
          <a:xfrm>
            <a:off x="914400" y="4476750"/>
            <a:ext cx="1698625" cy="157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431" name="Slide Number Placeholder 3">
            <a:extLst>
              <a:ext uri="{FF2B5EF4-FFF2-40B4-BE49-F238E27FC236}">
                <a16:creationId xmlns:a16="http://schemas.microsoft.com/office/drawing/2014/main" id="{191EDB10-B899-1E1C-BAA4-1577EBFA156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0F92E33F-EDAD-4AD2-99D1-F5D362941C75}" type="slidenum">
              <a:rPr lang="en-US" altLang="en-US" sz="1800">
                <a:solidFill>
                  <a:srgbClr val="0066A1"/>
                </a:solidFill>
                <a:latin typeface="Calibri" panose="020F0502020204030204" pitchFamily="34" charset="0"/>
              </a:rPr>
              <a:pPr eaLnBrk="1" hangingPunct="1"/>
              <a:t>48</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174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5F59B434-5E40-6898-DE10-9DB37BF0C345}"/>
              </a:ext>
            </a:extLst>
          </p:cNvPr>
          <p:cNvSpPr>
            <a:spLocks noGrp="1" noChangeArrowheads="1"/>
          </p:cNvSpPr>
          <p:nvPr>
            <p:ph type="title"/>
          </p:nvPr>
        </p:nvSpPr>
        <p:spPr>
          <a:xfrm>
            <a:off x="1954213" y="312738"/>
            <a:ext cx="6850062" cy="577850"/>
          </a:xfrm>
        </p:spPr>
        <p:txBody>
          <a:bodyPr rtlCol="0">
            <a:noAutofit/>
          </a:bodyPr>
          <a:lstStyle/>
          <a:p>
            <a:pPr algn="r" eaLnBrk="1" fontAlgn="auto" hangingPunct="1">
              <a:spcAft>
                <a:spcPts val="0"/>
              </a:spcAft>
              <a:defRPr/>
            </a:pPr>
            <a:r>
              <a:rPr lang="en-US" altLang="en-US" sz="2550" dirty="0"/>
              <a:t>Continuous Digester Advanced Control Summary &amp; Grade Change </a:t>
            </a:r>
          </a:p>
        </p:txBody>
      </p:sp>
      <p:sp>
        <p:nvSpPr>
          <p:cNvPr id="32774" name="Rectangle 5">
            <a:extLst>
              <a:ext uri="{FF2B5EF4-FFF2-40B4-BE49-F238E27FC236}">
                <a16:creationId xmlns:a16="http://schemas.microsoft.com/office/drawing/2014/main" id="{15ED8B48-84CC-F544-C45C-3E2070F0CFC0}"/>
              </a:ext>
            </a:extLst>
          </p:cNvPr>
          <p:cNvSpPr>
            <a:spLocks noGrp="1" noChangeArrowheads="1"/>
          </p:cNvSpPr>
          <p:nvPr>
            <p:ph idx="1"/>
          </p:nvPr>
        </p:nvSpPr>
        <p:spPr>
          <a:xfrm>
            <a:off x="15875" y="1158875"/>
            <a:ext cx="9128125" cy="1004888"/>
          </a:xfrm>
        </p:spPr>
        <p:txBody>
          <a:bodyPr/>
          <a:lstStyle/>
          <a:p>
            <a:pPr eaLnBrk="1" hangingPunct="1">
              <a:spcBef>
                <a:spcPct val="0"/>
              </a:spcBef>
              <a:buFont typeface="LucidaGrande"/>
              <a:buChar char="▸"/>
            </a:pPr>
            <a:r>
              <a:rPr lang="en-US" altLang="en-US">
                <a:cs typeface="Arial" panose="020B0604020202020204" pitchFamily="34" charset="0"/>
              </a:rPr>
              <a:t> Kappa Number is the amount of delignification of the pulp fiber</a:t>
            </a:r>
          </a:p>
          <a:p>
            <a:pPr eaLnBrk="1" hangingPunct="1">
              <a:spcBef>
                <a:spcPct val="0"/>
              </a:spcBef>
              <a:buFont typeface="LucidaGrande"/>
              <a:buChar char="▸"/>
            </a:pPr>
            <a:r>
              <a:rPr lang="en-US" altLang="en-US">
                <a:cs typeface="Arial" panose="020B0604020202020204" pitchFamily="34" charset="0"/>
              </a:rPr>
              <a:t>For example, brown board will have a higher Kappa Number than bleached pulp</a:t>
            </a:r>
          </a:p>
          <a:p>
            <a:pPr eaLnBrk="1" hangingPunct="1">
              <a:spcBef>
                <a:spcPct val="0"/>
              </a:spcBef>
              <a:buFont typeface="LucidaGrande"/>
              <a:buChar char="▸"/>
            </a:pPr>
            <a:r>
              <a:rPr lang="en-US" altLang="en-US">
                <a:cs typeface="Arial" panose="020B0604020202020204" pitchFamily="34" charset="0"/>
              </a:rPr>
              <a:t>White Liquor Analyzer to sense residual chemical </a:t>
            </a:r>
          </a:p>
          <a:p>
            <a:pPr eaLnBrk="1" hangingPunct="1">
              <a:spcBef>
                <a:spcPct val="0"/>
              </a:spcBef>
              <a:buFont typeface="LucidaGrande"/>
              <a:buChar char="▸"/>
            </a:pPr>
            <a:r>
              <a:rPr lang="en-US" altLang="en-US">
                <a:cs typeface="Arial" panose="020B0604020202020204" pitchFamily="34" charset="0"/>
              </a:rPr>
              <a:t>Kappa Analyzer to sense fiber delignification</a:t>
            </a:r>
          </a:p>
        </p:txBody>
      </p:sp>
      <p:pic>
        <p:nvPicPr>
          <p:cNvPr id="105476" name="Picture 3">
            <a:extLst>
              <a:ext uri="{FF2B5EF4-FFF2-40B4-BE49-F238E27FC236}">
                <a16:creationId xmlns:a16="http://schemas.microsoft.com/office/drawing/2014/main" id="{868B455E-334A-BA24-DD64-9FC996CE4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2163763"/>
            <a:ext cx="3937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4">
            <a:extLst>
              <a:ext uri="{FF2B5EF4-FFF2-40B4-BE49-F238E27FC236}">
                <a16:creationId xmlns:a16="http://schemas.microsoft.com/office/drawing/2014/main" id="{DCDEB07C-5DBC-F30C-18FF-672D6452B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2408238"/>
            <a:ext cx="378618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Slide Number Placeholder 3">
            <a:extLst>
              <a:ext uri="{FF2B5EF4-FFF2-40B4-BE49-F238E27FC236}">
                <a16:creationId xmlns:a16="http://schemas.microsoft.com/office/drawing/2014/main" id="{078629C3-AAE9-20FF-EAB9-76FA3A73CBA5}"/>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92298E5-A926-485A-AB49-8EDAC86AFC45}" type="slidenum">
              <a:rPr lang="en-US" altLang="en-US" sz="1800">
                <a:solidFill>
                  <a:srgbClr val="0066A1"/>
                </a:solidFill>
                <a:latin typeface="Calibri" panose="020F0502020204030204" pitchFamily="34" charset="0"/>
              </a:rPr>
              <a:pPr eaLnBrk="1" hangingPunct="1"/>
              <a:t>49</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B65D-12E2-0C4F-FEE1-981CA4E2B2C7}"/>
              </a:ext>
            </a:extLst>
          </p:cNvPr>
          <p:cNvSpPr>
            <a:spLocks noGrp="1"/>
          </p:cNvSpPr>
          <p:nvPr>
            <p:ph type="title"/>
          </p:nvPr>
        </p:nvSpPr>
        <p:spPr>
          <a:xfrm>
            <a:off x="1257300" y="431800"/>
            <a:ext cx="7886700" cy="414338"/>
          </a:xfrm>
        </p:spPr>
        <p:txBody>
          <a:bodyPr rtlCol="0">
            <a:noAutofit/>
          </a:bodyPr>
          <a:lstStyle/>
          <a:p>
            <a:pPr eaLnBrk="1" fontAlgn="auto" hangingPunct="1">
              <a:spcAft>
                <a:spcPts val="0"/>
              </a:spcAft>
              <a:defRPr/>
            </a:pPr>
            <a:r>
              <a:rPr lang="en-US" sz="2550" dirty="0"/>
              <a:t>Our Definition of The Autonomous Mill </a:t>
            </a:r>
          </a:p>
        </p:txBody>
      </p:sp>
      <p:sp>
        <p:nvSpPr>
          <p:cNvPr id="3" name="Content Placeholder 2">
            <a:extLst>
              <a:ext uri="{FF2B5EF4-FFF2-40B4-BE49-F238E27FC236}">
                <a16:creationId xmlns:a16="http://schemas.microsoft.com/office/drawing/2014/main" id="{A6D0B522-9E0D-40B6-5FBC-EFD17FEDCE46}"/>
              </a:ext>
            </a:extLst>
          </p:cNvPr>
          <p:cNvSpPr>
            <a:spLocks noGrp="1" noChangeArrowheads="1"/>
          </p:cNvSpPr>
          <p:nvPr>
            <p:ph idx="1"/>
          </p:nvPr>
        </p:nvSpPr>
        <p:spPr>
          <a:xfrm>
            <a:off x="0" y="846138"/>
            <a:ext cx="9144000" cy="273050"/>
          </a:xfrm>
        </p:spPr>
        <p:txBody>
          <a:bodyPr/>
          <a:lstStyle/>
          <a:p>
            <a:pPr eaLnBrk="1" hangingPunct="1"/>
            <a:r>
              <a:rPr lang="en-US" altLang="en-US">
                <a:cs typeface="Arial" panose="020B0604020202020204" pitchFamily="34" charset="0"/>
              </a:rPr>
              <a:t>1.</a:t>
            </a:r>
          </a:p>
        </p:txBody>
      </p:sp>
      <p:sp>
        <p:nvSpPr>
          <p:cNvPr id="5" name="Content Placeholder 2">
            <a:extLst>
              <a:ext uri="{FF2B5EF4-FFF2-40B4-BE49-F238E27FC236}">
                <a16:creationId xmlns:a16="http://schemas.microsoft.com/office/drawing/2014/main" id="{680D459A-BA96-4003-8F53-8C131D3E6709}"/>
              </a:ext>
            </a:extLst>
          </p:cNvPr>
          <p:cNvSpPr txBox="1">
            <a:spLocks noChangeArrowheads="1"/>
          </p:cNvSpPr>
          <p:nvPr/>
        </p:nvSpPr>
        <p:spPr bwMode="auto">
          <a:xfrm>
            <a:off x="0" y="201612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1638" indent="-401638"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	Existing or capable of existing independently an autonomous zooid</a:t>
            </a:r>
          </a:p>
        </p:txBody>
      </p:sp>
      <p:sp>
        <p:nvSpPr>
          <p:cNvPr id="6" name="Content Placeholder 2">
            <a:extLst>
              <a:ext uri="{FF2B5EF4-FFF2-40B4-BE49-F238E27FC236}">
                <a16:creationId xmlns:a16="http://schemas.microsoft.com/office/drawing/2014/main" id="{36A033D3-7A3B-1005-69C5-E5AE6D9C3DCB}"/>
              </a:ext>
            </a:extLst>
          </p:cNvPr>
          <p:cNvSpPr txBox="1">
            <a:spLocks noChangeArrowheads="1"/>
          </p:cNvSpPr>
          <p:nvPr/>
        </p:nvSpPr>
        <p:spPr bwMode="auto">
          <a:xfrm>
            <a:off x="0" y="281622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3.	controlled by the autonomic nervous system</a:t>
            </a:r>
          </a:p>
        </p:txBody>
      </p:sp>
      <p:sp>
        <p:nvSpPr>
          <p:cNvPr id="7" name="Content Placeholder 2">
            <a:extLst>
              <a:ext uri="{FF2B5EF4-FFF2-40B4-BE49-F238E27FC236}">
                <a16:creationId xmlns:a16="http://schemas.microsoft.com/office/drawing/2014/main" id="{979F5827-89C0-23D4-50E7-52B5A41828BB}"/>
              </a:ext>
            </a:extLst>
          </p:cNvPr>
          <p:cNvSpPr txBox="1">
            <a:spLocks noChangeArrowheads="1"/>
          </p:cNvSpPr>
          <p:nvPr/>
        </p:nvSpPr>
        <p:spPr bwMode="auto">
          <a:xfrm>
            <a:off x="0" y="3157538"/>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4.	of, relating to, or marked by autonomy</a:t>
            </a:r>
          </a:p>
        </p:txBody>
      </p:sp>
      <p:sp>
        <p:nvSpPr>
          <p:cNvPr id="8" name="Content Placeholder 2">
            <a:extLst>
              <a:ext uri="{FF2B5EF4-FFF2-40B4-BE49-F238E27FC236}">
                <a16:creationId xmlns:a16="http://schemas.microsoft.com/office/drawing/2014/main" id="{F5AF27F9-9758-30C6-3DEB-6BD77F83C3D8}"/>
              </a:ext>
            </a:extLst>
          </p:cNvPr>
          <p:cNvSpPr txBox="1">
            <a:spLocks noChangeArrowheads="1"/>
          </p:cNvSpPr>
          <p:nvPr/>
        </p:nvSpPr>
        <p:spPr bwMode="auto">
          <a:xfrm>
            <a:off x="0" y="3471863"/>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1638" indent="-401638"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Acting independently or having the freedom to do so.</a:t>
            </a:r>
          </a:p>
        </p:txBody>
      </p:sp>
      <p:sp>
        <p:nvSpPr>
          <p:cNvPr id="9" name="Content Placeholder 2">
            <a:extLst>
              <a:ext uri="{FF2B5EF4-FFF2-40B4-BE49-F238E27FC236}">
                <a16:creationId xmlns:a16="http://schemas.microsoft.com/office/drawing/2014/main" id="{BE18010D-CA0C-E73E-F80C-5B743A38B4D6}"/>
              </a:ext>
            </a:extLst>
          </p:cNvPr>
          <p:cNvSpPr txBox="1">
            <a:spLocks noChangeArrowheads="1"/>
          </p:cNvSpPr>
          <p:nvPr/>
        </p:nvSpPr>
        <p:spPr bwMode="auto">
          <a:xfrm>
            <a:off x="0" y="4049713"/>
            <a:ext cx="91440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synonyms: self-governing independent sovereign free self-ruling self-determining autarchic self-sufficient</a:t>
            </a:r>
          </a:p>
        </p:txBody>
      </p:sp>
      <p:sp>
        <p:nvSpPr>
          <p:cNvPr id="10" name="Content Placeholder 2">
            <a:extLst>
              <a:ext uri="{FF2B5EF4-FFF2-40B4-BE49-F238E27FC236}">
                <a16:creationId xmlns:a16="http://schemas.microsoft.com/office/drawing/2014/main" id="{B91C18C4-A5EB-A960-18CB-F20ACA10DBC4}"/>
              </a:ext>
            </a:extLst>
          </p:cNvPr>
          <p:cNvSpPr txBox="1">
            <a:spLocks noChangeArrowheads="1"/>
          </p:cNvSpPr>
          <p:nvPr/>
        </p:nvSpPr>
        <p:spPr bwMode="auto">
          <a:xfrm>
            <a:off x="0" y="22685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1638" indent="-230188" defTabSz="685800">
              <a:spcBef>
                <a:spcPct val="20000"/>
              </a:spcBef>
              <a:buChar char="•"/>
              <a:tabLst>
                <a:tab pos="688975" algn="l"/>
              </a:tabLst>
              <a:defRPr>
                <a:solidFill>
                  <a:srgbClr val="666666"/>
                </a:solidFill>
                <a:latin typeface="Arial" panose="020B0604020202020204" pitchFamily="34" charset="0"/>
              </a:defRPr>
            </a:lvl1pPr>
            <a:lvl2pPr marL="514350" indent="-171450" defTabSz="685800">
              <a:spcBef>
                <a:spcPct val="20000"/>
              </a:spcBef>
              <a:buChar char="–"/>
              <a:tabLst>
                <a:tab pos="688975" algn="l"/>
              </a:tabLst>
              <a:defRPr sz="1500">
                <a:solidFill>
                  <a:srgbClr val="666666"/>
                </a:solidFill>
                <a:latin typeface="Arial" panose="020B0604020202020204" pitchFamily="34" charset="0"/>
              </a:defRPr>
            </a:lvl2pPr>
            <a:lvl3pPr marL="857250" indent="-171450" defTabSz="685800">
              <a:spcBef>
                <a:spcPct val="20000"/>
              </a:spcBef>
              <a:buChar char="–"/>
              <a:tabLst>
                <a:tab pos="688975" algn="l"/>
              </a:tabLst>
              <a:defRPr>
                <a:solidFill>
                  <a:srgbClr val="666666"/>
                </a:solidFill>
                <a:latin typeface="Arial" panose="020B0604020202020204" pitchFamily="34" charset="0"/>
              </a:defRPr>
            </a:lvl3pPr>
            <a:lvl4pPr marL="1200150" indent="-171450" defTabSz="685800">
              <a:spcBef>
                <a:spcPct val="20000"/>
              </a:spcBef>
              <a:buChar char="–"/>
              <a:tabLst>
                <a:tab pos="688975" algn="l"/>
              </a:tabLst>
              <a:defRPr sz="1200">
                <a:solidFill>
                  <a:srgbClr val="666666"/>
                </a:solidFill>
                <a:latin typeface="Arial" panose="020B0604020202020204" pitchFamily="34" charset="0"/>
              </a:defRPr>
            </a:lvl4pPr>
            <a:lvl5pPr marL="1543050" indent="-171450" defTabSz="685800">
              <a:spcBef>
                <a:spcPct val="20000"/>
              </a:spcBef>
              <a:buChar char="–"/>
              <a:tabLst>
                <a:tab pos="688975" algn="l"/>
              </a:tabLst>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b.	responding, reacting, or developing independently of the whole an 	autonomous growth</a:t>
            </a:r>
          </a:p>
        </p:txBody>
      </p:sp>
      <p:sp>
        <p:nvSpPr>
          <p:cNvPr id="11" name="Content Placeholder 2">
            <a:extLst>
              <a:ext uri="{FF2B5EF4-FFF2-40B4-BE49-F238E27FC236}">
                <a16:creationId xmlns:a16="http://schemas.microsoft.com/office/drawing/2014/main" id="{673810D0-AB70-E46A-F9E3-04989ED3F5C6}"/>
              </a:ext>
            </a:extLst>
          </p:cNvPr>
          <p:cNvSpPr txBox="1">
            <a:spLocks noChangeArrowheads="1"/>
          </p:cNvSpPr>
          <p:nvPr/>
        </p:nvSpPr>
        <p:spPr bwMode="auto">
          <a:xfrm>
            <a:off x="0" y="3683000"/>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endParaRPr lang="en-US" altLang="en-US" sz="1800">
              <a:solidFill>
                <a:schemeClr val="tx1"/>
              </a:solidFill>
              <a:cs typeface="Arial" panose="020B0604020202020204" pitchFamily="34" charset="0"/>
            </a:endParaRPr>
          </a:p>
        </p:txBody>
      </p:sp>
      <p:sp>
        <p:nvSpPr>
          <p:cNvPr id="12" name="Content Placeholder 2">
            <a:extLst>
              <a:ext uri="{FF2B5EF4-FFF2-40B4-BE49-F238E27FC236}">
                <a16:creationId xmlns:a16="http://schemas.microsoft.com/office/drawing/2014/main" id="{C88C7FEA-1419-E387-E259-10528E32458F}"/>
              </a:ext>
            </a:extLst>
          </p:cNvPr>
          <p:cNvSpPr txBox="1">
            <a:spLocks noChangeArrowheads="1"/>
          </p:cNvSpPr>
          <p:nvPr/>
        </p:nvSpPr>
        <p:spPr bwMode="auto">
          <a:xfrm>
            <a:off x="0" y="1081088"/>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tabLst>
                <a:tab pos="401638" algn="l"/>
              </a:tabLst>
              <a:defRPr>
                <a:solidFill>
                  <a:srgbClr val="666666"/>
                </a:solidFill>
                <a:latin typeface="Arial" panose="020B0604020202020204" pitchFamily="34" charset="0"/>
              </a:defRPr>
            </a:lvl1pPr>
            <a:lvl2pPr marL="514350" indent="-171450" defTabSz="685800">
              <a:spcBef>
                <a:spcPct val="20000"/>
              </a:spcBef>
              <a:buChar char="–"/>
              <a:tabLst>
                <a:tab pos="401638" algn="l"/>
              </a:tabLst>
              <a:defRPr sz="1500">
                <a:solidFill>
                  <a:srgbClr val="666666"/>
                </a:solidFill>
                <a:latin typeface="Arial" panose="020B0604020202020204" pitchFamily="34" charset="0"/>
              </a:defRPr>
            </a:lvl2pPr>
            <a:lvl3pPr marL="857250" indent="-171450" defTabSz="685800">
              <a:spcBef>
                <a:spcPct val="20000"/>
              </a:spcBef>
              <a:buChar char="–"/>
              <a:tabLst>
                <a:tab pos="401638" algn="l"/>
              </a:tabLst>
              <a:defRPr>
                <a:solidFill>
                  <a:srgbClr val="666666"/>
                </a:solidFill>
                <a:latin typeface="Arial" panose="020B0604020202020204" pitchFamily="34" charset="0"/>
              </a:defRPr>
            </a:lvl3pPr>
            <a:lvl4pPr marL="1200150" indent="-171450" defTabSz="685800">
              <a:spcBef>
                <a:spcPct val="20000"/>
              </a:spcBef>
              <a:buChar char="–"/>
              <a:tabLst>
                <a:tab pos="401638" algn="l"/>
              </a:tabLst>
              <a:defRPr sz="1200">
                <a:solidFill>
                  <a:srgbClr val="666666"/>
                </a:solidFill>
                <a:latin typeface="Arial" panose="020B0604020202020204" pitchFamily="34" charset="0"/>
              </a:defRPr>
            </a:lvl4pPr>
            <a:lvl5pPr marL="1543050" indent="-171450" defTabSz="685800">
              <a:spcBef>
                <a:spcPct val="20000"/>
              </a:spcBef>
              <a:buChar char="–"/>
              <a:tabLst>
                <a:tab pos="401638" algn="l"/>
              </a:tabLst>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tabLst>
                <a:tab pos="401638" algn="l"/>
              </a:tabLst>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tabLst>
                <a:tab pos="401638" algn="l"/>
              </a:tabLst>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tabLst>
                <a:tab pos="401638" algn="l"/>
              </a:tabLst>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tabLst>
                <a:tab pos="401638" algn="l"/>
              </a:tabLst>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	a.	Having the right or power of self-government (an autonomous territory)</a:t>
            </a:r>
          </a:p>
        </p:txBody>
      </p:sp>
      <p:sp>
        <p:nvSpPr>
          <p:cNvPr id="13" name="Content Placeholder 2">
            <a:extLst>
              <a:ext uri="{FF2B5EF4-FFF2-40B4-BE49-F238E27FC236}">
                <a16:creationId xmlns:a16="http://schemas.microsoft.com/office/drawing/2014/main" id="{93C711AB-05D8-EEF8-EFC2-DE14DFA903AC}"/>
              </a:ext>
            </a:extLst>
          </p:cNvPr>
          <p:cNvSpPr txBox="1">
            <a:spLocks noChangeArrowheads="1"/>
          </p:cNvSpPr>
          <p:nvPr/>
        </p:nvSpPr>
        <p:spPr bwMode="auto">
          <a:xfrm>
            <a:off x="0" y="1366838"/>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1638" indent="-401638" defTabSz="685800">
              <a:spcBef>
                <a:spcPct val="20000"/>
              </a:spcBef>
              <a:buChar char="•"/>
              <a:tabLst>
                <a:tab pos="688975" algn="l"/>
              </a:tabLst>
              <a:defRPr>
                <a:solidFill>
                  <a:srgbClr val="666666"/>
                </a:solidFill>
                <a:latin typeface="Arial" panose="020B0604020202020204" pitchFamily="34" charset="0"/>
              </a:defRPr>
            </a:lvl1pPr>
            <a:lvl2pPr marL="514350" indent="-171450" defTabSz="685800">
              <a:spcBef>
                <a:spcPct val="20000"/>
              </a:spcBef>
              <a:buChar char="–"/>
              <a:tabLst>
                <a:tab pos="688975" algn="l"/>
              </a:tabLst>
              <a:defRPr sz="1500">
                <a:solidFill>
                  <a:srgbClr val="666666"/>
                </a:solidFill>
                <a:latin typeface="Arial" panose="020B0604020202020204" pitchFamily="34" charset="0"/>
              </a:defRPr>
            </a:lvl2pPr>
            <a:lvl3pPr marL="857250" indent="-171450" defTabSz="685800">
              <a:spcBef>
                <a:spcPct val="20000"/>
              </a:spcBef>
              <a:buChar char="–"/>
              <a:tabLst>
                <a:tab pos="688975" algn="l"/>
              </a:tabLst>
              <a:defRPr>
                <a:solidFill>
                  <a:srgbClr val="666666"/>
                </a:solidFill>
                <a:latin typeface="Arial" panose="020B0604020202020204" pitchFamily="34" charset="0"/>
              </a:defRPr>
            </a:lvl3pPr>
            <a:lvl4pPr marL="1200150" indent="-171450" defTabSz="685800">
              <a:spcBef>
                <a:spcPct val="20000"/>
              </a:spcBef>
              <a:buChar char="–"/>
              <a:tabLst>
                <a:tab pos="688975" algn="l"/>
              </a:tabLst>
              <a:defRPr sz="1200">
                <a:solidFill>
                  <a:srgbClr val="666666"/>
                </a:solidFill>
                <a:latin typeface="Arial" panose="020B0604020202020204" pitchFamily="34" charset="0"/>
              </a:defRPr>
            </a:lvl4pPr>
            <a:lvl5pPr marL="1543050" indent="-171450" defTabSz="685800">
              <a:spcBef>
                <a:spcPct val="20000"/>
              </a:spcBef>
              <a:buChar char="–"/>
              <a:tabLst>
                <a:tab pos="688975" algn="l"/>
              </a:tabLst>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tabLst>
                <a:tab pos="688975" algn="l"/>
              </a:tabLst>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b.	Undertaken or carried on without outside control: SELF-CONTAINED an 	autonomous school system</a:t>
            </a:r>
          </a:p>
        </p:txBody>
      </p:sp>
      <p:sp>
        <p:nvSpPr>
          <p:cNvPr id="14" name="Content Placeholder 2">
            <a:extLst>
              <a:ext uri="{FF2B5EF4-FFF2-40B4-BE49-F238E27FC236}">
                <a16:creationId xmlns:a16="http://schemas.microsoft.com/office/drawing/2014/main" id="{EF0E51DD-2AEC-8DC7-C1AB-79C07CE9E045}"/>
              </a:ext>
            </a:extLst>
          </p:cNvPr>
          <p:cNvSpPr txBox="1">
            <a:spLocks noChangeArrowheads="1"/>
          </p:cNvSpPr>
          <p:nvPr/>
        </p:nvSpPr>
        <p:spPr bwMode="auto">
          <a:xfrm>
            <a:off x="0" y="17303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2.</a:t>
            </a:r>
          </a:p>
        </p:txBody>
      </p:sp>
      <p:sp>
        <p:nvSpPr>
          <p:cNvPr id="26638" name="Slide Number Placeholder 3">
            <a:extLst>
              <a:ext uri="{FF2B5EF4-FFF2-40B4-BE49-F238E27FC236}">
                <a16:creationId xmlns:a16="http://schemas.microsoft.com/office/drawing/2014/main" id="{358EAE81-74AF-605A-4C15-6DB186CAE59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21A79D97-3CE4-42CD-8BE8-ED8F1900A21D}" type="slidenum">
              <a:rPr lang="en-US" altLang="en-US" sz="1800">
                <a:solidFill>
                  <a:srgbClr val="0066A1"/>
                </a:solidFill>
                <a:latin typeface="Calibri" panose="020F0502020204030204" pitchFamily="34" charset="0"/>
              </a:rPr>
              <a:pPr eaLnBrk="1" hangingPunct="1"/>
              <a:t>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nodePh="1">
                                  <p:stCondLst>
                                    <p:cond delay="0"/>
                                  </p:stCondLst>
                                  <p:endCondLst>
                                    <p:cond evt="begin" delay="0">
                                      <p:tn val="41"/>
                                    </p:cond>
                                  </p:end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P spid="12" grpId="0" build="p"/>
      <p:bldP spid="13" grpId="0" build="p"/>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A6F968CB-60BE-B333-58F9-58AAD681AE44}"/>
              </a:ext>
            </a:extLst>
          </p:cNvPr>
          <p:cNvSpPr>
            <a:spLocks noGrp="1" noChangeArrowheads="1"/>
          </p:cNvSpPr>
          <p:nvPr>
            <p:ph type="title"/>
          </p:nvPr>
        </p:nvSpPr>
        <p:spPr>
          <a:xfrm>
            <a:off x="1828800" y="274638"/>
            <a:ext cx="4035425" cy="646112"/>
          </a:xfrm>
        </p:spPr>
        <p:txBody>
          <a:bodyPr rtlCol="0">
            <a:noAutofit/>
          </a:bodyPr>
          <a:lstStyle/>
          <a:p>
            <a:pPr eaLnBrk="1" fontAlgn="auto" hangingPunct="1">
              <a:spcAft>
                <a:spcPts val="0"/>
              </a:spcAft>
              <a:defRPr/>
            </a:pPr>
            <a:r>
              <a:rPr lang="en-US" altLang="en-US" sz="2550" dirty="0"/>
              <a:t>Batch Digester Overview &amp; House Scheduler </a:t>
            </a:r>
          </a:p>
        </p:txBody>
      </p:sp>
      <p:sp>
        <p:nvSpPr>
          <p:cNvPr id="33798" name="Rectangle 5">
            <a:extLst>
              <a:ext uri="{FF2B5EF4-FFF2-40B4-BE49-F238E27FC236}">
                <a16:creationId xmlns:a16="http://schemas.microsoft.com/office/drawing/2014/main" id="{CDD2440B-D104-AA20-B4EF-D28E79099F87}"/>
              </a:ext>
            </a:extLst>
          </p:cNvPr>
          <p:cNvSpPr>
            <a:spLocks noGrp="1" noChangeArrowheads="1"/>
          </p:cNvSpPr>
          <p:nvPr>
            <p:ph idx="1"/>
          </p:nvPr>
        </p:nvSpPr>
        <p:spPr>
          <a:xfrm>
            <a:off x="-84138" y="1217613"/>
            <a:ext cx="6135688" cy="2733675"/>
          </a:xfrm>
        </p:spPr>
        <p:txBody>
          <a:bodyPr/>
          <a:lstStyle/>
          <a:p>
            <a:pPr eaLnBrk="1" hangingPunct="1">
              <a:buFont typeface="LucidaGrande"/>
              <a:buChar char="▸"/>
            </a:pPr>
            <a:r>
              <a:rPr lang="en-US" altLang="en-US">
                <a:solidFill>
                  <a:schemeClr val="tx2"/>
                </a:solidFill>
                <a:cs typeface="Arial" panose="020B0604020202020204" pitchFamily="34" charset="0"/>
              </a:rPr>
              <a:t>Batch Scheduling - Steam Leveling smoothes boiler operation</a:t>
            </a:r>
          </a:p>
          <a:p>
            <a:pPr eaLnBrk="1" hangingPunct="1">
              <a:buFont typeface="LucidaGrande"/>
              <a:buChar char="▸"/>
            </a:pPr>
            <a:r>
              <a:rPr lang="en-US" altLang="en-US">
                <a:solidFill>
                  <a:schemeClr val="tx2"/>
                </a:solidFill>
                <a:cs typeface="Arial" panose="020B0604020202020204" pitchFamily="34" charset="0"/>
              </a:rPr>
              <a:t>Chip Qualities – uniform moisture</a:t>
            </a:r>
          </a:p>
          <a:p>
            <a:pPr eaLnBrk="1" hangingPunct="1">
              <a:buFont typeface="LucidaGrande"/>
              <a:buChar char="▸"/>
            </a:pPr>
            <a:r>
              <a:rPr lang="en-US" altLang="en-US">
                <a:solidFill>
                  <a:schemeClr val="tx2"/>
                </a:solidFill>
                <a:cs typeface="Arial" panose="020B0604020202020204" pitchFamily="34" charset="0"/>
              </a:rPr>
              <a:t>Batch digesters- liquor analyzer</a:t>
            </a:r>
          </a:p>
          <a:p>
            <a:pPr eaLnBrk="1" hangingPunct="1">
              <a:buFont typeface="LucidaGrande"/>
              <a:buChar char="▸"/>
            </a:pPr>
            <a:r>
              <a:rPr lang="en-US" altLang="en-US">
                <a:solidFill>
                  <a:schemeClr val="tx2"/>
                </a:solidFill>
                <a:cs typeface="Arial" panose="020B0604020202020204" pitchFamily="34" charset="0"/>
              </a:rPr>
              <a:t>Better Kappa control</a:t>
            </a:r>
          </a:p>
          <a:p>
            <a:pPr eaLnBrk="1" hangingPunct="1">
              <a:buFont typeface="LucidaGrande"/>
              <a:buChar char="▸"/>
            </a:pPr>
            <a:r>
              <a:rPr lang="en-US" altLang="en-US">
                <a:solidFill>
                  <a:schemeClr val="tx2"/>
                </a:solidFill>
                <a:cs typeface="Arial" panose="020B0604020202020204" pitchFamily="34" charset="0"/>
              </a:rPr>
              <a:t>Reduce white liquor usage</a:t>
            </a:r>
          </a:p>
          <a:p>
            <a:pPr eaLnBrk="1" hangingPunct="1">
              <a:buFont typeface="LucidaGrande"/>
              <a:buChar char="▸"/>
            </a:pPr>
            <a:r>
              <a:rPr lang="en-US" altLang="en-US">
                <a:solidFill>
                  <a:schemeClr val="tx2"/>
                </a:solidFill>
                <a:cs typeface="Arial" panose="020B0604020202020204" pitchFamily="34" charset="0"/>
              </a:rPr>
              <a:t>Batch digesters- Kappa analyzer</a:t>
            </a:r>
          </a:p>
          <a:p>
            <a:pPr eaLnBrk="1" hangingPunct="1">
              <a:buFont typeface="LucidaGrande"/>
              <a:buChar char="▸"/>
            </a:pPr>
            <a:r>
              <a:rPr lang="en-US" altLang="en-US">
                <a:solidFill>
                  <a:schemeClr val="tx2"/>
                </a:solidFill>
                <a:cs typeface="Arial" panose="020B0604020202020204" pitchFamily="34" charset="0"/>
              </a:rPr>
              <a:t>Better Kappa control</a:t>
            </a:r>
          </a:p>
        </p:txBody>
      </p:sp>
      <p:pic>
        <p:nvPicPr>
          <p:cNvPr id="107524" name="Picture 3">
            <a:extLst>
              <a:ext uri="{FF2B5EF4-FFF2-40B4-BE49-F238E27FC236}">
                <a16:creationId xmlns:a16="http://schemas.microsoft.com/office/drawing/2014/main" id="{D0363934-0C91-8426-1DE8-8E4E9F7E7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57150"/>
            <a:ext cx="31369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4">
            <a:extLst>
              <a:ext uri="{FF2B5EF4-FFF2-40B4-BE49-F238E27FC236}">
                <a16:creationId xmlns:a16="http://schemas.microsoft.com/office/drawing/2014/main" id="{450FC0EC-4230-62EE-5D58-D224B38C7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2441575"/>
            <a:ext cx="29337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A1E047-A8E0-B135-2F4A-1BD21D4304AB}"/>
              </a:ext>
            </a:extLst>
          </p:cNvPr>
          <p:cNvSpPr/>
          <p:nvPr/>
        </p:nvSpPr>
        <p:spPr>
          <a:xfrm>
            <a:off x="4991100" y="2601913"/>
            <a:ext cx="287338" cy="809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89338D80-F3CC-7CD6-5A69-F5211BD34872}"/>
              </a:ext>
            </a:extLst>
          </p:cNvPr>
          <p:cNvSpPr/>
          <p:nvPr/>
        </p:nvSpPr>
        <p:spPr>
          <a:xfrm>
            <a:off x="7405688" y="239713"/>
            <a:ext cx="287337" cy="809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7528" name="Slide Number Placeholder 3">
            <a:extLst>
              <a:ext uri="{FF2B5EF4-FFF2-40B4-BE49-F238E27FC236}">
                <a16:creationId xmlns:a16="http://schemas.microsoft.com/office/drawing/2014/main" id="{5A8A816B-B423-F1EA-70C6-7D0AA4BE9AA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0F24468-65AB-49C4-AE30-5DA40FD3AFAB}" type="slidenum">
              <a:rPr lang="en-US" altLang="en-US" sz="1800">
                <a:solidFill>
                  <a:srgbClr val="0066A1"/>
                </a:solidFill>
                <a:latin typeface="Calibri" panose="020F0502020204030204" pitchFamily="34" charset="0"/>
              </a:rPr>
              <a:pPr eaLnBrk="1" hangingPunct="1"/>
              <a:t>50</a:t>
            </a:fld>
            <a:endParaRPr lang="en-US" altLang="en-US" sz="1800">
              <a:solidFill>
                <a:srgbClr val="0066A1"/>
              </a:solidFill>
              <a:latin typeface="Calibri" panose="020F0502020204030204" pitchFamily="34" charset="0"/>
            </a:endParaRPr>
          </a:p>
        </p:txBody>
      </p:sp>
      <p:sp>
        <p:nvSpPr>
          <p:cNvPr id="107529" name="TextBox 5">
            <a:extLst>
              <a:ext uri="{FF2B5EF4-FFF2-40B4-BE49-F238E27FC236}">
                <a16:creationId xmlns:a16="http://schemas.microsoft.com/office/drawing/2014/main" id="{D3DE6858-279B-D269-E941-B808BB4999D2}"/>
              </a:ext>
            </a:extLst>
          </p:cNvPr>
          <p:cNvSpPr txBox="1">
            <a:spLocks noChangeArrowheads="1"/>
          </p:cNvSpPr>
          <p:nvPr/>
        </p:nvSpPr>
        <p:spPr bwMode="auto">
          <a:xfrm>
            <a:off x="6643688" y="2520950"/>
            <a:ext cx="2330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800">
                <a:latin typeface="Calibri" panose="020F0502020204030204" pitchFamily="34" charset="0"/>
              </a:rPr>
              <a:t>Figure 15- Batch Digester Overview [19] Figure 16- Batch Digester House Scheduler [19]</a:t>
            </a:r>
          </a:p>
          <a:p>
            <a:r>
              <a:rPr lang="en-US" altLang="en-US" sz="1800">
                <a:latin typeface="Times New Roman" panose="02020603050405020304" pitchFamily="18" charset="0"/>
                <a:cs typeface="Calibri" panose="020F0502020204030204" pitchFamily="34" charset="0"/>
              </a:rPr>
              <a:t>Harris Mayeaux and Kathy Hutson</a:t>
            </a:r>
            <a:endParaRPr lang="en-US" altLang="en-US" sz="1800">
              <a:latin typeface="Calibri" panose="020F0502020204030204" pitchFamily="34" charset="0"/>
            </a:endParaRPr>
          </a:p>
          <a:p>
            <a:endParaRPr lang="en-US" altLang="en-US" sz="180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7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E3F6DCE-2090-7A03-2E02-6905FD2B42B0}"/>
              </a:ext>
            </a:extLst>
          </p:cNvPr>
          <p:cNvSpPr>
            <a:spLocks noGrp="1" noChangeArrowheads="1"/>
          </p:cNvSpPr>
          <p:nvPr>
            <p:ph type="title"/>
          </p:nvPr>
        </p:nvSpPr>
        <p:spPr>
          <a:xfrm>
            <a:off x="1228725" y="4763"/>
            <a:ext cx="3432175" cy="555625"/>
          </a:xfrm>
        </p:spPr>
        <p:txBody>
          <a:bodyPr rtlCol="0">
            <a:noAutofit/>
          </a:bodyPr>
          <a:lstStyle/>
          <a:p>
            <a:pPr eaLnBrk="1" fontAlgn="auto" hangingPunct="1">
              <a:spcAft>
                <a:spcPts val="0"/>
              </a:spcAft>
              <a:defRPr/>
            </a:pPr>
            <a:r>
              <a:rPr lang="en-US" altLang="en-US" sz="2550" dirty="0">
                <a:latin typeface="Calibri" panose="020F0502020204030204" pitchFamily="34" charset="0"/>
                <a:cs typeface="Calibri" panose="020F0502020204030204" pitchFamily="34" charset="0"/>
              </a:rPr>
              <a:t>Brown Stock Washer Overview</a:t>
            </a:r>
          </a:p>
        </p:txBody>
      </p:sp>
      <p:sp>
        <p:nvSpPr>
          <p:cNvPr id="44035" name="Rectangle 6">
            <a:extLst>
              <a:ext uri="{FF2B5EF4-FFF2-40B4-BE49-F238E27FC236}">
                <a16:creationId xmlns:a16="http://schemas.microsoft.com/office/drawing/2014/main" id="{C01C2FF5-6A29-EFEA-B133-4FD835A53DD3}"/>
              </a:ext>
            </a:extLst>
          </p:cNvPr>
          <p:cNvSpPr>
            <a:spLocks noGrp="1" noChangeArrowheads="1"/>
          </p:cNvSpPr>
          <p:nvPr>
            <p:ph idx="1"/>
          </p:nvPr>
        </p:nvSpPr>
        <p:spPr>
          <a:xfrm>
            <a:off x="-76200" y="3317875"/>
            <a:ext cx="4591050" cy="1514475"/>
          </a:xfrm>
        </p:spPr>
        <p:txBody>
          <a:bodyPr rtlCol="0">
            <a:noAutofit/>
          </a:bodyPr>
          <a:lstStyle/>
          <a:p>
            <a:pPr algn="just" eaLnBrk="1" fontAlgn="auto" hangingPunct="1">
              <a:lnSpc>
                <a:spcPct val="80000"/>
              </a:lnSpc>
              <a:spcAft>
                <a:spcPts val="0"/>
              </a:spcAft>
              <a:defRPr/>
            </a:pPr>
            <a:r>
              <a:rPr lang="en-US" altLang="en-US" dirty="0">
                <a:cs typeface="Arial" panose="020B0604020202020204" pitchFamily="34" charset="0"/>
              </a:rPr>
              <a:t>Optimum Dilution Factor = 1.0 means that (Lbs water = lbs pulp)</a:t>
            </a:r>
          </a:p>
          <a:p>
            <a:pPr marL="169863" indent="0" algn="just" eaLnBrk="1" fontAlgn="auto" hangingPunct="1">
              <a:lnSpc>
                <a:spcPct val="80000"/>
              </a:lnSpc>
              <a:spcAft>
                <a:spcPts val="0"/>
              </a:spcAft>
              <a:buFont typeface="Arial" panose="020B0604020202020204" pitchFamily="34" charset="0"/>
              <a:buNone/>
              <a:defRPr/>
            </a:pPr>
            <a:r>
              <a:rPr lang="en-US" altLang="en-US" dirty="0">
                <a:cs typeface="Arial" panose="020B0604020202020204" pitchFamily="34" charset="0"/>
              </a:rPr>
              <a:t>(pounds wash water / pounds wood fiber)</a:t>
            </a:r>
          </a:p>
          <a:p>
            <a:pPr algn="just" eaLnBrk="1" fontAlgn="auto" hangingPunct="1">
              <a:lnSpc>
                <a:spcPct val="80000"/>
              </a:lnSpc>
              <a:spcAft>
                <a:spcPts val="0"/>
              </a:spcAft>
              <a:defRPr/>
            </a:pPr>
            <a:r>
              <a:rPr lang="en-US" altLang="en-US" dirty="0">
                <a:cs typeface="Arial" panose="020B0604020202020204" pitchFamily="34" charset="0"/>
              </a:rPr>
              <a:t>Less wash water reduces the load on the evaporators i.e. less steam usage</a:t>
            </a:r>
          </a:p>
        </p:txBody>
      </p:sp>
      <p:pic>
        <p:nvPicPr>
          <p:cNvPr id="109572" name="Picture 5">
            <a:extLst>
              <a:ext uri="{FF2B5EF4-FFF2-40B4-BE49-F238E27FC236}">
                <a16:creationId xmlns:a16="http://schemas.microsoft.com/office/drawing/2014/main" id="{2F30A045-8FBB-7B85-FF0B-6B15CBBCB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830263"/>
            <a:ext cx="433705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a:extLst>
              <a:ext uri="{FF2B5EF4-FFF2-40B4-BE49-F238E27FC236}">
                <a16:creationId xmlns:a16="http://schemas.microsoft.com/office/drawing/2014/main" id="{D96D048F-960A-4105-7351-1CC1DC82EDEF}"/>
              </a:ext>
            </a:extLst>
          </p:cNvPr>
          <p:cNvSpPr txBox="1">
            <a:spLocks noChangeArrowheads="1"/>
          </p:cNvSpPr>
          <p:nvPr/>
        </p:nvSpPr>
        <p:spPr bwMode="auto">
          <a:xfrm>
            <a:off x="4364038" y="309563"/>
            <a:ext cx="4799012"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brown stock is still dirty from lignin, “glue” that binds fibers and gives the wood its strength and rigidity &amp; organic and inorganic byproducts from the digesting process</a:t>
            </a:r>
          </a:p>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weak black liquor around 15% solids. &amp; burn 74% strong black liquor in recovery boiler. </a:t>
            </a:r>
          </a:p>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inorganic cooking chemicals reused in the digestor</a:t>
            </a:r>
          </a:p>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multiple (three), countercurrent, pulp one direction &amp; clean wash water opposite direction)</a:t>
            </a:r>
          </a:p>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Fresh water added to cleanest pulp</a:t>
            </a:r>
          </a:p>
          <a:p>
            <a:pPr algn="just"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recycled weak liquor added to dirtiest pulp</a:t>
            </a:r>
          </a:p>
        </p:txBody>
      </p:sp>
      <p:sp>
        <p:nvSpPr>
          <p:cNvPr id="109574" name="Slide Number Placeholder 3">
            <a:extLst>
              <a:ext uri="{FF2B5EF4-FFF2-40B4-BE49-F238E27FC236}">
                <a16:creationId xmlns:a16="http://schemas.microsoft.com/office/drawing/2014/main" id="{3F05B7B4-5E11-54A3-ACF0-F00DF445B3B0}"/>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FAD526E-805D-4E08-A3ED-40F97494EB34}" type="slidenum">
              <a:rPr lang="en-US" altLang="en-US" sz="1800">
                <a:solidFill>
                  <a:srgbClr val="0066A1"/>
                </a:solidFill>
                <a:latin typeface="Calibri" panose="020F0502020204030204" pitchFamily="34" charset="0"/>
              </a:rPr>
              <a:pPr eaLnBrk="1" hangingPunct="1"/>
              <a:t>51</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001B-681B-FE41-6FFB-0DADA99F9FF9}"/>
              </a:ext>
            </a:extLst>
          </p:cNvPr>
          <p:cNvSpPr>
            <a:spLocks noGrp="1"/>
          </p:cNvSpPr>
          <p:nvPr>
            <p:ph type="title"/>
          </p:nvPr>
        </p:nvSpPr>
        <p:spPr>
          <a:xfrm>
            <a:off x="2184400" y="165100"/>
            <a:ext cx="6742113" cy="414338"/>
          </a:xfrm>
        </p:spPr>
        <p:txBody>
          <a:bodyPr rtlCol="0">
            <a:noAutofit/>
          </a:bodyPr>
          <a:lstStyle/>
          <a:p>
            <a:pPr eaLnBrk="1" fontAlgn="auto" hangingPunct="1">
              <a:spcAft>
                <a:spcPts val="0"/>
              </a:spcAft>
              <a:defRPr/>
            </a:pPr>
            <a:r>
              <a:rPr lang="en-US" sz="2550" dirty="0"/>
              <a:t>Bleaching</a:t>
            </a:r>
          </a:p>
        </p:txBody>
      </p:sp>
      <p:sp>
        <p:nvSpPr>
          <p:cNvPr id="5" name="Content Placeholder 4">
            <a:extLst>
              <a:ext uri="{FF2B5EF4-FFF2-40B4-BE49-F238E27FC236}">
                <a16:creationId xmlns:a16="http://schemas.microsoft.com/office/drawing/2014/main" id="{A6469A5C-C760-299F-8F41-0473542EF579}"/>
              </a:ext>
            </a:extLst>
          </p:cNvPr>
          <p:cNvSpPr>
            <a:spLocks noGrp="1" noChangeArrowheads="1"/>
          </p:cNvSpPr>
          <p:nvPr>
            <p:ph idx="1"/>
          </p:nvPr>
        </p:nvSpPr>
        <p:spPr>
          <a:xfrm>
            <a:off x="0" y="765175"/>
            <a:ext cx="9144000" cy="3636963"/>
          </a:xfrm>
        </p:spPr>
        <p:txBody>
          <a:bodyPr/>
          <a:lstStyle/>
          <a:p>
            <a:pPr algn="just" eaLnBrk="1" hangingPunct="1">
              <a:spcBef>
                <a:spcPct val="0"/>
              </a:spcBef>
            </a:pPr>
            <a:r>
              <a:rPr lang="en-US" altLang="en-US">
                <a:cs typeface="Arial" panose="020B0604020202020204" pitchFamily="34" charset="0"/>
              </a:rPr>
              <a:t>The decision whether to bleach the pulp is based on the final product of the paper mill. If the product is cardboard or paper sacks, bleaching is probably unnecessary. But if the product is writing paper, paper towels, tissue, diapers, etc. then the pulp will need to be bleached. The bleach mill usually consists of multiple (three to five) stage washers interspersed between bleach towers.</a:t>
            </a:r>
          </a:p>
          <a:p>
            <a:pPr algn="just" eaLnBrk="1" hangingPunct="1">
              <a:spcBef>
                <a:spcPct val="0"/>
              </a:spcBef>
            </a:pPr>
            <a:r>
              <a:rPr lang="en-US" altLang="en-US">
                <a:cs typeface="Arial" panose="020B0604020202020204" pitchFamily="34" charset="0"/>
              </a:rPr>
              <a:t>The predominant area for savings in the bleach mill is to optimize the chemical usage by utilizing techniques something like KAPPA Factor bleaching and stock tracking throughout the bleaching stages to apply bleaching chemical based on a precise ratio of pounds of effective chlorine to the pounds of fiber. </a:t>
            </a:r>
          </a:p>
          <a:p>
            <a:pPr algn="just" eaLnBrk="1" hangingPunct="1">
              <a:spcBef>
                <a:spcPct val="0"/>
              </a:spcBef>
            </a:pPr>
            <a:r>
              <a:rPr lang="en-US" altLang="en-US">
                <a:cs typeface="Arial" panose="020B0604020202020204" pitchFamily="34" charset="0"/>
              </a:rPr>
              <a:t>As with the causticizer, the bleaching process is by nature a process with a long lag time and not a good candidate for traditional PID control; a new optimization technique involving using Model-Based Predictive Control (MPC), can tune the process more tightly which would yield a more consistently bleached pulp.</a:t>
            </a:r>
          </a:p>
        </p:txBody>
      </p:sp>
      <p:sp>
        <p:nvSpPr>
          <p:cNvPr id="111620" name="Slide Number Placeholder 3">
            <a:extLst>
              <a:ext uri="{FF2B5EF4-FFF2-40B4-BE49-F238E27FC236}">
                <a16:creationId xmlns:a16="http://schemas.microsoft.com/office/drawing/2014/main" id="{E1DDE8F8-8158-5ACD-55BB-3CC667767D2E}"/>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1A70240E-3334-49D1-929A-A9CDC693BC51}" type="slidenum">
              <a:rPr lang="en-US" altLang="en-US" sz="1800">
                <a:solidFill>
                  <a:srgbClr val="0066A1"/>
                </a:solidFill>
                <a:latin typeface="Calibri" panose="020F0502020204030204" pitchFamily="34" charset="0"/>
              </a:rPr>
              <a:pPr eaLnBrk="1" hangingPunct="1"/>
              <a:t>52</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B7D306D-8757-13AA-DDB2-72A51A2BFA9C}"/>
              </a:ext>
            </a:extLst>
          </p:cNvPr>
          <p:cNvSpPr>
            <a:spLocks noGrp="1" noChangeArrowheads="1"/>
          </p:cNvSpPr>
          <p:nvPr>
            <p:ph type="title"/>
          </p:nvPr>
        </p:nvSpPr>
        <p:spPr>
          <a:xfrm>
            <a:off x="1409700" y="38100"/>
            <a:ext cx="7324725" cy="430213"/>
          </a:xfrm>
        </p:spPr>
        <p:txBody>
          <a:bodyPr rtlCol="0">
            <a:noAutofit/>
          </a:bodyPr>
          <a:lstStyle/>
          <a:p>
            <a:pPr eaLnBrk="1" fontAlgn="auto" hangingPunct="1">
              <a:spcAft>
                <a:spcPts val="0"/>
              </a:spcAft>
              <a:defRPr/>
            </a:pPr>
            <a:r>
              <a:rPr lang="en-US" altLang="en-US" sz="2550" dirty="0"/>
              <a:t>Impact of throughput – Bleach Tower Example</a:t>
            </a:r>
          </a:p>
        </p:txBody>
      </p:sp>
      <p:sp>
        <p:nvSpPr>
          <p:cNvPr id="25603" name="Content Placeholder 2">
            <a:extLst>
              <a:ext uri="{FF2B5EF4-FFF2-40B4-BE49-F238E27FC236}">
                <a16:creationId xmlns:a16="http://schemas.microsoft.com/office/drawing/2014/main" id="{E290897A-6726-EB51-70A2-349FC8F996D2}"/>
              </a:ext>
            </a:extLst>
          </p:cNvPr>
          <p:cNvSpPr>
            <a:spLocks noGrp="1" noChangeArrowheads="1"/>
          </p:cNvSpPr>
          <p:nvPr>
            <p:ph idx="1"/>
          </p:nvPr>
        </p:nvSpPr>
        <p:spPr>
          <a:xfrm>
            <a:off x="5441950" y="374650"/>
            <a:ext cx="3600450" cy="4583113"/>
          </a:xfrm>
        </p:spPr>
        <p:txBody>
          <a:bodyPr rtlCol="0">
            <a:noAutofit/>
          </a:bodyPr>
          <a:lstStyle/>
          <a:p>
            <a:pPr eaLnBrk="1" fontAlgn="auto" hangingPunct="1">
              <a:spcBef>
                <a:spcPts val="0"/>
              </a:spcBef>
              <a:spcAft>
                <a:spcPts val="0"/>
              </a:spcAft>
              <a:defRPr/>
            </a:pPr>
            <a:r>
              <a:rPr lang="en-US" altLang="en-US" dirty="0">
                <a:cs typeface="Arial" panose="020B0604020202020204" pitchFamily="34" charset="0"/>
              </a:rPr>
              <a:t>writing paper, paper towels, tissue, diapers, etc require bleached.</a:t>
            </a:r>
          </a:p>
          <a:p>
            <a:pPr eaLnBrk="1" fontAlgn="auto" hangingPunct="1">
              <a:spcBef>
                <a:spcPts val="0"/>
              </a:spcBef>
              <a:spcAft>
                <a:spcPts val="0"/>
              </a:spcAft>
              <a:defRPr/>
            </a:pPr>
            <a:r>
              <a:rPr lang="en-US" altLang="en-US" dirty="0">
                <a:cs typeface="Arial" panose="020B0604020202020204" pitchFamily="34" charset="0"/>
              </a:rPr>
              <a:t>multiple (three to five) stage washers interspersed between bleach towers. [22] [23]</a:t>
            </a:r>
          </a:p>
          <a:p>
            <a:pPr eaLnBrk="1" fontAlgn="auto" hangingPunct="1">
              <a:spcBef>
                <a:spcPts val="0"/>
              </a:spcBef>
              <a:spcAft>
                <a:spcPts val="0"/>
              </a:spcAft>
              <a:defRPr/>
            </a:pPr>
            <a:r>
              <a:rPr lang="en-US" altLang="en-US" dirty="0">
                <a:cs typeface="Arial" panose="020B0604020202020204" pitchFamily="34" charset="0"/>
              </a:rPr>
              <a:t>resident time (usually one to three hours</a:t>
            </a:r>
          </a:p>
          <a:p>
            <a:pPr eaLnBrk="1" fontAlgn="auto" hangingPunct="1">
              <a:spcBef>
                <a:spcPts val="0"/>
              </a:spcBef>
              <a:spcAft>
                <a:spcPts val="0"/>
              </a:spcAft>
              <a:defRPr/>
            </a:pPr>
            <a:r>
              <a:rPr lang="en-US" altLang="en-US" dirty="0">
                <a:cs typeface="Arial" panose="020B0604020202020204" pitchFamily="34" charset="0"/>
              </a:rPr>
              <a:t>bleaching chemicals brighten and/or whiten pulp</a:t>
            </a:r>
          </a:p>
          <a:p>
            <a:pPr marL="509588" indent="-285750" eaLnBrk="1" fontAlgn="auto" hangingPunct="1">
              <a:spcBef>
                <a:spcPts val="0"/>
              </a:spcBef>
              <a:spcAft>
                <a:spcPts val="0"/>
              </a:spcAft>
              <a:buFont typeface="Wingdings" panose="05000000000000000000" pitchFamily="2" charset="2"/>
              <a:buChar char="ü"/>
              <a:tabLst>
                <a:tab pos="339725" algn="l"/>
              </a:tabLst>
              <a:defRPr/>
            </a:pPr>
            <a:r>
              <a:rPr lang="en-US" altLang="en-US" dirty="0">
                <a:cs typeface="Arial" panose="020B0604020202020204" pitchFamily="34" charset="0"/>
              </a:rPr>
              <a:t>liquid or gaseous C</a:t>
            </a:r>
            <a:r>
              <a:rPr lang="en-US" altLang="en-US" sz="2400" dirty="0">
                <a:latin typeface="Brush Script MT" panose="03060802040406070304" pitchFamily="66" charset="0"/>
                <a:cs typeface="Arial" panose="020B0604020202020204" pitchFamily="34" charset="0"/>
              </a:rPr>
              <a:t>l</a:t>
            </a:r>
            <a:r>
              <a:rPr lang="en-US" altLang="en-US" dirty="0">
                <a:cs typeface="Arial" panose="020B0604020202020204" pitchFamily="34" charset="0"/>
              </a:rPr>
              <a:t>O</a:t>
            </a:r>
            <a:r>
              <a:rPr lang="en-US" altLang="en-US" baseline="-25000" dirty="0">
                <a:cs typeface="Arial" panose="020B0604020202020204" pitchFamily="34" charset="0"/>
              </a:rPr>
              <a:t>2</a:t>
            </a:r>
            <a:r>
              <a:rPr lang="en-US" altLang="en-US" dirty="0">
                <a:cs typeface="Arial" panose="020B0604020202020204" pitchFamily="34" charset="0"/>
              </a:rPr>
              <a:t>, C</a:t>
            </a:r>
            <a:r>
              <a:rPr lang="en-US" altLang="en-US" sz="2400" dirty="0">
                <a:latin typeface="Brush Script MT" panose="03060802040406070304" pitchFamily="66" charset="0"/>
                <a:cs typeface="Arial" panose="020B0604020202020204" pitchFamily="34" charset="0"/>
              </a:rPr>
              <a:t>l</a:t>
            </a:r>
            <a:r>
              <a:rPr lang="en-US" altLang="en-US" dirty="0">
                <a:cs typeface="Arial" panose="020B0604020202020204" pitchFamily="34" charset="0"/>
              </a:rPr>
              <a:t>O</a:t>
            </a:r>
            <a:r>
              <a:rPr lang="en-US" altLang="en-US" baseline="-25000" dirty="0">
                <a:cs typeface="Arial" panose="020B0604020202020204" pitchFamily="34" charset="0"/>
              </a:rPr>
              <a:t>2</a:t>
            </a:r>
            <a:r>
              <a:rPr lang="en-US" altLang="en-US" dirty="0">
                <a:cs typeface="Arial" panose="020B0604020202020204" pitchFamily="34" charset="0"/>
              </a:rPr>
              <a:t>, O</a:t>
            </a:r>
            <a:r>
              <a:rPr lang="en-US" altLang="en-US" baseline="-25000" dirty="0">
                <a:cs typeface="Arial" panose="020B0604020202020204" pitchFamily="34" charset="0"/>
              </a:rPr>
              <a:t>2</a:t>
            </a:r>
            <a:r>
              <a:rPr lang="en-US" altLang="en-US" dirty="0">
                <a:cs typeface="Arial" panose="020B0604020202020204" pitchFamily="34" charset="0"/>
              </a:rPr>
              <a:t>, or O</a:t>
            </a:r>
            <a:r>
              <a:rPr lang="en-US" altLang="en-US" baseline="-25000" dirty="0">
                <a:cs typeface="Arial" panose="020B0604020202020204" pitchFamily="34" charset="0"/>
              </a:rPr>
              <a:t>3</a:t>
            </a:r>
            <a:endParaRPr lang="en-US" altLang="en-US" dirty="0">
              <a:cs typeface="Arial" panose="020B0604020202020204" pitchFamily="34" charset="0"/>
            </a:endParaRPr>
          </a:p>
          <a:p>
            <a:pPr marL="509588" indent="-285750" eaLnBrk="1" fontAlgn="auto" hangingPunct="1">
              <a:spcBef>
                <a:spcPts val="0"/>
              </a:spcBef>
              <a:spcAft>
                <a:spcPts val="0"/>
              </a:spcAft>
              <a:buFont typeface="Wingdings" panose="05000000000000000000" pitchFamily="2" charset="2"/>
              <a:buChar char="ü"/>
              <a:tabLst>
                <a:tab pos="339725" algn="l"/>
              </a:tabLst>
              <a:defRPr/>
            </a:pPr>
            <a:r>
              <a:rPr lang="en-US" altLang="en-US" dirty="0">
                <a:cs typeface="Arial" panose="020B0604020202020204" pitchFamily="34" charset="0"/>
              </a:rPr>
              <a:t>NaOH</a:t>
            </a:r>
          </a:p>
          <a:p>
            <a:pPr marL="509588" indent="-285750" eaLnBrk="1" fontAlgn="auto" hangingPunct="1">
              <a:spcBef>
                <a:spcPts val="0"/>
              </a:spcBef>
              <a:spcAft>
                <a:spcPts val="0"/>
              </a:spcAft>
              <a:buFont typeface="Wingdings" panose="05000000000000000000" pitchFamily="2" charset="2"/>
              <a:buChar char="ü"/>
              <a:tabLst>
                <a:tab pos="339725" algn="l"/>
              </a:tabLst>
              <a:defRPr/>
            </a:pPr>
            <a:r>
              <a:rPr lang="en-US" altLang="en-US" dirty="0" err="1">
                <a:cs typeface="Arial" panose="020B0604020202020204" pitchFamily="34" charset="0"/>
              </a:rPr>
              <a:t>NaHC</a:t>
            </a:r>
            <a:r>
              <a:rPr lang="en-US" altLang="en-US" sz="2400" dirty="0" err="1">
                <a:latin typeface="Brush Script MT" panose="03060802040406070304" pitchFamily="66" charset="0"/>
                <a:cs typeface="Arial" panose="020B0604020202020204" pitchFamily="34" charset="0"/>
              </a:rPr>
              <a:t>l</a:t>
            </a:r>
            <a:r>
              <a:rPr lang="en-US" altLang="en-US" dirty="0" err="1">
                <a:cs typeface="Arial" panose="020B0604020202020204" pitchFamily="34" charset="0"/>
              </a:rPr>
              <a:t>O</a:t>
            </a:r>
            <a:endParaRPr lang="en-US" altLang="en-US" dirty="0">
              <a:cs typeface="Arial" panose="020B0604020202020204" pitchFamily="34" charset="0"/>
            </a:endParaRPr>
          </a:p>
          <a:p>
            <a:pPr marL="509588" indent="-285750" eaLnBrk="1" fontAlgn="auto" hangingPunct="1">
              <a:spcBef>
                <a:spcPts val="0"/>
              </a:spcBef>
              <a:spcAft>
                <a:spcPts val="0"/>
              </a:spcAft>
              <a:buFont typeface="Wingdings" panose="05000000000000000000" pitchFamily="2" charset="2"/>
              <a:buChar char="ü"/>
              <a:tabLst>
                <a:tab pos="339725" algn="l"/>
              </a:tabLst>
              <a:defRPr/>
            </a:pPr>
            <a:r>
              <a:rPr lang="en-US" altLang="en-US" dirty="0">
                <a:cs typeface="Arial" panose="020B0604020202020204" pitchFamily="34" charset="0"/>
              </a:rPr>
              <a:t>H</a:t>
            </a:r>
            <a:r>
              <a:rPr lang="en-US" altLang="en-US" baseline="-25000" dirty="0">
                <a:cs typeface="Arial" panose="020B0604020202020204" pitchFamily="34" charset="0"/>
              </a:rPr>
              <a:t>2</a:t>
            </a:r>
            <a:r>
              <a:rPr lang="en-US" altLang="en-US" dirty="0">
                <a:cs typeface="Arial" panose="020B0604020202020204" pitchFamily="34" charset="0"/>
              </a:rPr>
              <a:t>O</a:t>
            </a:r>
            <a:r>
              <a:rPr lang="en-US" altLang="en-US" baseline="-25000" dirty="0">
                <a:cs typeface="Arial" panose="020B0604020202020204" pitchFamily="34" charset="0"/>
              </a:rPr>
              <a:t>2</a:t>
            </a:r>
            <a:endParaRPr lang="en-US" altLang="en-US" dirty="0">
              <a:cs typeface="Arial" panose="020B0604020202020204" pitchFamily="34" charset="0"/>
            </a:endParaRPr>
          </a:p>
          <a:p>
            <a:pPr eaLnBrk="1" fontAlgn="auto" hangingPunct="1">
              <a:spcBef>
                <a:spcPts val="0"/>
              </a:spcBef>
              <a:spcAft>
                <a:spcPts val="0"/>
              </a:spcAft>
              <a:buFont typeface="Wingdings" panose="05000000000000000000" pitchFamily="2" charset="2"/>
              <a:buChar char="§"/>
              <a:defRPr/>
            </a:pPr>
            <a:endParaRPr lang="en-US" altLang="en-US" dirty="0">
              <a:cs typeface="Arial" panose="020B0604020202020204" pitchFamily="34" charset="0"/>
            </a:endParaRPr>
          </a:p>
        </p:txBody>
      </p:sp>
      <p:pic>
        <p:nvPicPr>
          <p:cNvPr id="113668" name="Picture 6">
            <a:extLst>
              <a:ext uri="{FF2B5EF4-FFF2-40B4-BE49-F238E27FC236}">
                <a16:creationId xmlns:a16="http://schemas.microsoft.com/office/drawing/2014/main" id="{8D2DE1AF-7D3F-272E-99E3-013CD1EF3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2713" y="874713"/>
            <a:ext cx="531812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Slide Number Placeholder 3">
            <a:extLst>
              <a:ext uri="{FF2B5EF4-FFF2-40B4-BE49-F238E27FC236}">
                <a16:creationId xmlns:a16="http://schemas.microsoft.com/office/drawing/2014/main" id="{B074DF25-C0F0-3F14-B099-CBAAEB23636C}"/>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041EA718-4669-4F3A-9B78-CF3C5097A898}" type="slidenum">
              <a:rPr lang="en-US" altLang="en-US" sz="1800">
                <a:solidFill>
                  <a:srgbClr val="0066A1"/>
                </a:solidFill>
                <a:latin typeface="Calibri" panose="020F0502020204030204" pitchFamily="34" charset="0"/>
              </a:rPr>
              <a:pPr eaLnBrk="1" hangingPunct="1"/>
              <a:t>53</a:t>
            </a:fld>
            <a:endParaRPr lang="en-US" altLang="en-US" sz="1800">
              <a:solidFill>
                <a:srgbClr val="0066A1"/>
              </a:solidFill>
              <a:latin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45B9F0A-9707-0DC6-2D7E-6CDBA9ADF803}"/>
              </a:ext>
            </a:extLst>
          </p:cNvPr>
          <p:cNvSpPr>
            <a:spLocks noGrp="1" noChangeArrowheads="1"/>
          </p:cNvSpPr>
          <p:nvPr>
            <p:ph type="title"/>
          </p:nvPr>
        </p:nvSpPr>
        <p:spPr>
          <a:xfrm>
            <a:off x="1931988" y="19050"/>
            <a:ext cx="7224712" cy="422275"/>
          </a:xfrm>
        </p:spPr>
        <p:txBody>
          <a:bodyPr rtlCol="0">
            <a:noAutofit/>
          </a:bodyPr>
          <a:lstStyle/>
          <a:p>
            <a:pPr eaLnBrk="1" fontAlgn="auto" hangingPunct="1">
              <a:spcAft>
                <a:spcPts val="0"/>
              </a:spcAft>
              <a:defRPr/>
            </a:pPr>
            <a:r>
              <a:rPr lang="en-US" altLang="en-US" sz="2550" dirty="0"/>
              <a:t>Elements of Advanced Control &amp; EOP Control  </a:t>
            </a:r>
          </a:p>
        </p:txBody>
      </p:sp>
      <p:sp>
        <p:nvSpPr>
          <p:cNvPr id="115715" name="Content Placeholder 2">
            <a:extLst>
              <a:ext uri="{FF2B5EF4-FFF2-40B4-BE49-F238E27FC236}">
                <a16:creationId xmlns:a16="http://schemas.microsoft.com/office/drawing/2014/main" id="{456BF41A-107F-9286-CDF1-6B1E86C9469A}"/>
              </a:ext>
            </a:extLst>
          </p:cNvPr>
          <p:cNvSpPr>
            <a:spLocks noGrp="1" noChangeArrowheads="1"/>
          </p:cNvSpPr>
          <p:nvPr>
            <p:ph idx="1"/>
          </p:nvPr>
        </p:nvSpPr>
        <p:spPr>
          <a:xfrm>
            <a:off x="4116388" y="496888"/>
            <a:ext cx="4914900" cy="4149725"/>
          </a:xfrm>
        </p:spPr>
        <p:txBody>
          <a:bodyPr/>
          <a:lstStyle/>
          <a:p>
            <a:pPr eaLnBrk="1" hangingPunct="1">
              <a:spcBef>
                <a:spcPct val="0"/>
              </a:spcBef>
              <a:buFont typeface="LucidaGrande"/>
              <a:buChar char="▸"/>
            </a:pPr>
            <a:r>
              <a:rPr lang="en-US" altLang="en-US">
                <a:cs typeface="Arial" panose="020B0604020202020204" pitchFamily="34" charset="0"/>
              </a:rPr>
              <a:t>D0 Stage</a:t>
            </a:r>
          </a:p>
          <a:p>
            <a:pPr eaLnBrk="1" hangingPunct="1">
              <a:spcBef>
                <a:spcPct val="0"/>
              </a:spcBef>
              <a:buFont typeface="LucidaGrande"/>
              <a:buChar char="▸"/>
            </a:pPr>
            <a:r>
              <a:rPr lang="en-US" altLang="en-US">
                <a:cs typeface="Arial" panose="020B0604020202020204" pitchFamily="34" charset="0"/>
              </a:rPr>
              <a:t>DV01 – Kappa</a:t>
            </a:r>
          </a:p>
          <a:p>
            <a:pPr eaLnBrk="1" hangingPunct="1">
              <a:spcBef>
                <a:spcPct val="0"/>
              </a:spcBef>
              <a:buFont typeface="LucidaGrande"/>
              <a:buChar char="▸"/>
            </a:pPr>
            <a:r>
              <a:rPr lang="en-US" altLang="en-US">
                <a:cs typeface="Arial" panose="020B0604020202020204" pitchFamily="34" charset="0"/>
              </a:rPr>
              <a:t>CV01 – ClO2 Residual	CV02 – Inlet pH</a:t>
            </a:r>
          </a:p>
          <a:p>
            <a:pPr eaLnBrk="1" hangingPunct="1">
              <a:spcBef>
                <a:spcPct val="0"/>
              </a:spcBef>
              <a:buFont typeface="LucidaGrande"/>
              <a:buChar char="▸"/>
            </a:pPr>
            <a:r>
              <a:rPr lang="en-US" altLang="en-US">
                <a:cs typeface="Arial" panose="020B0604020202020204" pitchFamily="34" charset="0"/>
              </a:rPr>
              <a:t>			CV03 – CE Kappa</a:t>
            </a:r>
          </a:p>
          <a:p>
            <a:pPr eaLnBrk="1" hangingPunct="1">
              <a:spcBef>
                <a:spcPct val="0"/>
              </a:spcBef>
              <a:buFont typeface="LucidaGrande"/>
              <a:buChar char="▸"/>
            </a:pPr>
            <a:r>
              <a:rPr lang="en-US" altLang="en-US">
                <a:cs typeface="Arial" panose="020B0604020202020204" pitchFamily="34" charset="0"/>
              </a:rPr>
              <a:t>			CV04 – Terminal pH</a:t>
            </a:r>
          </a:p>
          <a:p>
            <a:pPr eaLnBrk="1" hangingPunct="1">
              <a:spcBef>
                <a:spcPct val="0"/>
              </a:spcBef>
              <a:buFont typeface="LucidaGrande"/>
              <a:buChar char="▸"/>
            </a:pPr>
            <a:r>
              <a:rPr lang="en-US" altLang="en-US">
                <a:cs typeface="Arial" panose="020B0604020202020204" pitchFamily="34" charset="0"/>
              </a:rPr>
              <a:t>EOP Stage</a:t>
            </a:r>
          </a:p>
          <a:p>
            <a:pPr eaLnBrk="1" hangingPunct="1">
              <a:spcBef>
                <a:spcPct val="0"/>
              </a:spcBef>
              <a:buFont typeface="LucidaGrande"/>
              <a:buChar char="▸"/>
            </a:pPr>
            <a:r>
              <a:rPr lang="en-US" altLang="en-US">
                <a:cs typeface="Arial" panose="020B0604020202020204" pitchFamily="34" charset="0"/>
              </a:rPr>
              <a:t>MV01 – ClO2 flow	MV02 – NaOH flow</a:t>
            </a:r>
          </a:p>
          <a:p>
            <a:pPr eaLnBrk="1" hangingPunct="1">
              <a:spcBef>
                <a:spcPct val="0"/>
              </a:spcBef>
              <a:buFont typeface="LucidaGrande"/>
              <a:buChar char="▸"/>
            </a:pPr>
            <a:r>
              <a:rPr lang="en-US" altLang="en-US">
                <a:cs typeface="Arial" panose="020B0604020202020204" pitchFamily="34" charset="0"/>
              </a:rPr>
              <a:t>			MV03 – H2O2 flow</a:t>
            </a:r>
          </a:p>
          <a:p>
            <a:pPr eaLnBrk="1" hangingPunct="1">
              <a:spcBef>
                <a:spcPct val="0"/>
              </a:spcBef>
              <a:buFont typeface="LucidaGrande"/>
              <a:buChar char="▸"/>
            </a:pPr>
            <a:r>
              <a:rPr lang="en-US" altLang="en-US">
                <a:cs typeface="Arial" panose="020B0604020202020204" pitchFamily="34" charset="0"/>
              </a:rPr>
              <a:t>			MV04 – O2 flow</a:t>
            </a:r>
          </a:p>
          <a:p>
            <a:pPr eaLnBrk="1" hangingPunct="1">
              <a:spcBef>
                <a:spcPct val="0"/>
              </a:spcBef>
              <a:buFont typeface="LucidaGrande"/>
              <a:buChar char="▸"/>
            </a:pPr>
            <a:r>
              <a:rPr lang="en-US" altLang="en-US">
                <a:cs typeface="Arial" panose="020B0604020202020204" pitchFamily="34" charset="0"/>
              </a:rPr>
              <a:t>What are the components?</a:t>
            </a:r>
          </a:p>
          <a:p>
            <a:pPr eaLnBrk="1" hangingPunct="1">
              <a:spcBef>
                <a:spcPct val="0"/>
              </a:spcBef>
              <a:buFont typeface="LucidaGrande"/>
              <a:buChar char="▸"/>
            </a:pPr>
            <a:r>
              <a:rPr lang="en-US" altLang="en-US">
                <a:cs typeface="Arial" panose="020B0604020202020204" pitchFamily="34" charset="0"/>
              </a:rPr>
              <a:t>•	Tonnage </a:t>
            </a:r>
          </a:p>
          <a:p>
            <a:pPr eaLnBrk="1" hangingPunct="1">
              <a:spcBef>
                <a:spcPct val="0"/>
              </a:spcBef>
              <a:buFont typeface="LucidaGrande"/>
              <a:buChar char="▸"/>
            </a:pPr>
            <a:r>
              <a:rPr lang="en-US" altLang="en-US">
                <a:cs typeface="Arial" panose="020B0604020202020204" pitchFamily="34" charset="0"/>
              </a:rPr>
              <a:t>•	Incoming pH </a:t>
            </a:r>
          </a:p>
          <a:p>
            <a:pPr eaLnBrk="1" hangingPunct="1">
              <a:spcBef>
                <a:spcPct val="0"/>
              </a:spcBef>
              <a:buFont typeface="LucidaGrande"/>
              <a:buChar char="▸"/>
            </a:pPr>
            <a:r>
              <a:rPr lang="en-US" altLang="en-US">
                <a:cs typeface="Arial" panose="020B0604020202020204" pitchFamily="34" charset="0"/>
              </a:rPr>
              <a:t>•	Caustic Dosage </a:t>
            </a:r>
          </a:p>
          <a:p>
            <a:pPr eaLnBrk="1" hangingPunct="1">
              <a:spcBef>
                <a:spcPct val="0"/>
              </a:spcBef>
              <a:buFont typeface="LucidaGrande"/>
              <a:buChar char="▸"/>
            </a:pPr>
            <a:r>
              <a:rPr lang="en-US" altLang="en-US">
                <a:cs typeface="Arial" panose="020B0604020202020204" pitchFamily="34" charset="0"/>
              </a:rPr>
              <a:t>•	Caustic to TEC Ratio </a:t>
            </a:r>
          </a:p>
        </p:txBody>
      </p:sp>
      <p:pic>
        <p:nvPicPr>
          <p:cNvPr id="115716" name="Picture 5">
            <a:extLst>
              <a:ext uri="{FF2B5EF4-FFF2-40B4-BE49-F238E27FC236}">
                <a16:creationId xmlns:a16="http://schemas.microsoft.com/office/drawing/2014/main" id="{DD73BBF1-4215-8AA2-7C96-6232BF121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49" t="45412" r="33887" b="7895"/>
          <a:stretch>
            <a:fillRect/>
          </a:stretch>
        </p:blipFill>
        <p:spPr bwMode="auto">
          <a:xfrm>
            <a:off x="271463" y="773113"/>
            <a:ext cx="3703637"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a:extLst>
              <a:ext uri="{FF2B5EF4-FFF2-40B4-BE49-F238E27FC236}">
                <a16:creationId xmlns:a16="http://schemas.microsoft.com/office/drawing/2014/main" id="{41EDB43B-4647-AF02-6862-3D18DC9F8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89" t="42416" r="31573" b="1236"/>
          <a:stretch>
            <a:fillRect/>
          </a:stretch>
        </p:blipFill>
        <p:spPr bwMode="auto">
          <a:xfrm>
            <a:off x="515938" y="2667000"/>
            <a:ext cx="360045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Slide Number Placeholder 3">
            <a:extLst>
              <a:ext uri="{FF2B5EF4-FFF2-40B4-BE49-F238E27FC236}">
                <a16:creationId xmlns:a16="http://schemas.microsoft.com/office/drawing/2014/main" id="{A6E6EDC0-66F8-5959-012D-A9E09FE7845E}"/>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FF583627-8A8C-43C8-93FA-F0C8BA8589B6}" type="slidenum">
              <a:rPr lang="en-US" altLang="en-US" sz="1800">
                <a:solidFill>
                  <a:srgbClr val="0066A1"/>
                </a:solidFill>
                <a:latin typeface="Calibri" panose="020F0502020204030204" pitchFamily="34" charset="0"/>
              </a:rPr>
              <a:pPr eaLnBrk="1" hangingPunct="1"/>
              <a:t>54</a:t>
            </a:fld>
            <a:endParaRPr lang="en-US" altLang="en-US" sz="1800">
              <a:solidFill>
                <a:srgbClr val="0066A1"/>
              </a:solidFill>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1313647B-97B5-D77E-A7F2-D20581D6B493}"/>
              </a:ext>
            </a:extLst>
          </p:cNvPr>
          <p:cNvSpPr>
            <a:spLocks noGrp="1" noChangeArrowheads="1"/>
          </p:cNvSpPr>
          <p:nvPr>
            <p:ph type="title"/>
          </p:nvPr>
        </p:nvSpPr>
        <p:spPr/>
        <p:txBody>
          <a:bodyPr rtlCol="0">
            <a:noAutofit/>
          </a:bodyPr>
          <a:lstStyle/>
          <a:p>
            <a:pPr eaLnBrk="1" fontAlgn="auto" hangingPunct="1">
              <a:spcAft>
                <a:spcPts val="0"/>
              </a:spcAft>
              <a:defRPr/>
            </a:pPr>
            <a:r>
              <a:rPr lang="en-US" altLang="en-US" sz="2550" dirty="0"/>
              <a:t>Lime Kiln</a:t>
            </a:r>
          </a:p>
        </p:txBody>
      </p:sp>
      <p:sp>
        <p:nvSpPr>
          <p:cNvPr id="21508" name="Rectangle 3">
            <a:extLst>
              <a:ext uri="{FF2B5EF4-FFF2-40B4-BE49-F238E27FC236}">
                <a16:creationId xmlns:a16="http://schemas.microsoft.com/office/drawing/2014/main" id="{62634734-9AED-C7B4-F64C-EA0EC1DC8199}"/>
              </a:ext>
            </a:extLst>
          </p:cNvPr>
          <p:cNvSpPr>
            <a:spLocks noGrp="1" noChangeArrowheads="1"/>
          </p:cNvSpPr>
          <p:nvPr>
            <p:ph idx="1"/>
          </p:nvPr>
        </p:nvSpPr>
        <p:spPr>
          <a:xfrm>
            <a:off x="7081838" y="1879600"/>
            <a:ext cx="2057400" cy="646113"/>
          </a:xfrm>
        </p:spPr>
        <p:txBody>
          <a:bodyPr/>
          <a:lstStyle/>
          <a:p>
            <a:pPr eaLnBrk="1" hangingPunct="1">
              <a:buFont typeface="LucidaGrande"/>
              <a:buChar char="▸"/>
            </a:pPr>
            <a:r>
              <a:rPr lang="en-US" altLang="en-US">
                <a:cs typeface="Arial" panose="020B0604020202020204" pitchFamily="34" charset="0"/>
              </a:rPr>
              <a:t>Big energy savings possible here!</a:t>
            </a:r>
          </a:p>
        </p:txBody>
      </p:sp>
      <p:sp>
        <p:nvSpPr>
          <p:cNvPr id="117764" name="Slide Number Placeholder 3">
            <a:extLst>
              <a:ext uri="{FF2B5EF4-FFF2-40B4-BE49-F238E27FC236}">
                <a16:creationId xmlns:a16="http://schemas.microsoft.com/office/drawing/2014/main" id="{D61AA227-A06D-0FC9-C4FE-F56AC4E6D815}"/>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FD7FA3A-4E99-43C1-B383-E2B0B3B9DFB7}" type="slidenum">
              <a:rPr lang="en-US" altLang="en-US" sz="1800">
                <a:solidFill>
                  <a:srgbClr val="0066A1"/>
                </a:solidFill>
                <a:latin typeface="Calibri" panose="020F0502020204030204" pitchFamily="34" charset="0"/>
              </a:rPr>
              <a:pPr eaLnBrk="1" hangingPunct="1"/>
              <a:t>55</a:t>
            </a:fld>
            <a:endParaRPr lang="en-US" altLang="en-US" sz="1800">
              <a:solidFill>
                <a:srgbClr val="0066A1"/>
              </a:solidFill>
              <a:latin typeface="Calibri" panose="020F0502020204030204" pitchFamily="34" charset="0"/>
            </a:endParaRPr>
          </a:p>
        </p:txBody>
      </p:sp>
      <p:pic>
        <p:nvPicPr>
          <p:cNvPr id="117765" name="Picture 3">
            <a:extLst>
              <a:ext uri="{FF2B5EF4-FFF2-40B4-BE49-F238E27FC236}">
                <a16:creationId xmlns:a16="http://schemas.microsoft.com/office/drawing/2014/main" id="{B55FED65-B5A3-0BB7-0BD6-D5B5901A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796925"/>
            <a:ext cx="69437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A8F81AB-C2AF-5D12-D8FD-0BD2CC13D51B}"/>
              </a:ext>
            </a:extLst>
          </p:cNvPr>
          <p:cNvSpPr>
            <a:spLocks noGrp="1" noChangeArrowheads="1"/>
          </p:cNvSpPr>
          <p:nvPr>
            <p:ph type="title"/>
          </p:nvPr>
        </p:nvSpPr>
        <p:spPr>
          <a:xfrm>
            <a:off x="2273300" y="85725"/>
            <a:ext cx="6242050" cy="414338"/>
          </a:xfrm>
        </p:spPr>
        <p:txBody>
          <a:bodyPr rtlCol="0">
            <a:noAutofit/>
          </a:bodyPr>
          <a:lstStyle/>
          <a:p>
            <a:pPr eaLnBrk="1" fontAlgn="auto" hangingPunct="1">
              <a:spcAft>
                <a:spcPts val="0"/>
              </a:spcAft>
              <a:defRPr/>
            </a:pPr>
            <a:r>
              <a:rPr lang="en-US" altLang="en-US" sz="2550" dirty="0"/>
              <a:t>Lime Kiln Process P&amp;ID [25]</a:t>
            </a:r>
          </a:p>
        </p:txBody>
      </p:sp>
      <p:sp>
        <p:nvSpPr>
          <p:cNvPr id="59395" name="Content Placeholder 2">
            <a:extLst>
              <a:ext uri="{FF2B5EF4-FFF2-40B4-BE49-F238E27FC236}">
                <a16:creationId xmlns:a16="http://schemas.microsoft.com/office/drawing/2014/main" id="{7E3BE1B3-E51F-7B72-5B9F-EB0254D5AD15}"/>
              </a:ext>
            </a:extLst>
          </p:cNvPr>
          <p:cNvSpPr>
            <a:spLocks noGrp="1" noChangeArrowheads="1"/>
          </p:cNvSpPr>
          <p:nvPr>
            <p:ph idx="1"/>
          </p:nvPr>
        </p:nvSpPr>
        <p:spPr>
          <a:xfrm>
            <a:off x="5349875" y="446088"/>
            <a:ext cx="3733800" cy="1608137"/>
          </a:xfrm>
        </p:spPr>
        <p:txBody>
          <a:bodyPr/>
          <a:lstStyle/>
          <a:p>
            <a:pPr eaLnBrk="1" hangingPunct="1">
              <a:spcBef>
                <a:spcPct val="0"/>
              </a:spcBef>
            </a:pPr>
            <a:r>
              <a:rPr lang="en-US" altLang="en-US">
                <a:cs typeface="Arial" panose="020B0604020202020204" pitchFamily="34" charset="0"/>
              </a:rPr>
              <a:t>The lime kiln is a large (15 ft diameter by 200 ft long), rotating cylinder used to calcinate the byproduct of the causticizing process, the lime mud, to convert it back to the lime that can be added in the causticizer.</a:t>
            </a:r>
          </a:p>
        </p:txBody>
      </p:sp>
      <p:pic>
        <p:nvPicPr>
          <p:cNvPr id="119812" name="Picture 6">
            <a:extLst>
              <a:ext uri="{FF2B5EF4-FFF2-40B4-BE49-F238E27FC236}">
                <a16:creationId xmlns:a16="http://schemas.microsoft.com/office/drawing/2014/main" id="{5D5C6ACD-A18A-ECAB-2A02-71D699A1D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260">
            <a:off x="20638" y="896938"/>
            <a:ext cx="5249862"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BEFB5195-BB33-9586-7C3D-9D8D6928621B}"/>
              </a:ext>
            </a:extLst>
          </p:cNvPr>
          <p:cNvSpPr txBox="1">
            <a:spLocks noChangeArrowheads="1"/>
          </p:cNvSpPr>
          <p:nvPr/>
        </p:nvSpPr>
        <p:spPr bwMode="auto">
          <a:xfrm>
            <a:off x="5349875" y="2519363"/>
            <a:ext cx="373380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spcBef>
                <a:spcPct val="0"/>
              </a:spcBef>
              <a:buClr>
                <a:srgbClr val="0066A1"/>
              </a:buClr>
              <a:buFont typeface="LucidaGrande"/>
              <a:buChar char="▸"/>
            </a:pPr>
            <a:r>
              <a:rPr lang="en-US" altLang="en-US" sz="1800">
                <a:solidFill>
                  <a:schemeClr val="tx1"/>
                </a:solidFill>
                <a:cs typeface="Arial" panose="020B0604020202020204" pitchFamily="34" charset="0"/>
              </a:rPr>
              <a:t>The predominant area for savings is the energy (gas burned in the lime kiln) savings by optimizing the lime mud moisture content and the temperature of the calcined lime exiting the kiln.</a:t>
            </a:r>
          </a:p>
        </p:txBody>
      </p:sp>
      <p:sp>
        <p:nvSpPr>
          <p:cNvPr id="119814" name="Slide Number Placeholder 3">
            <a:extLst>
              <a:ext uri="{FF2B5EF4-FFF2-40B4-BE49-F238E27FC236}">
                <a16:creationId xmlns:a16="http://schemas.microsoft.com/office/drawing/2014/main" id="{A71FD5C9-0B73-F94A-7513-CF47A982B26A}"/>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ED305B1E-655D-48BF-B2DB-F4ABDD776FF4}" type="slidenum">
              <a:rPr lang="en-US" altLang="en-US" sz="1800">
                <a:solidFill>
                  <a:srgbClr val="0066A1"/>
                </a:solidFill>
                <a:latin typeface="Calibri" panose="020F0502020204030204" pitchFamily="34" charset="0"/>
              </a:rPr>
              <a:pPr eaLnBrk="1" hangingPunct="1"/>
              <a:t>56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E39E6F3-5ABF-A683-73F4-3C0EA774A4AC}"/>
              </a:ext>
            </a:extLst>
          </p:cNvPr>
          <p:cNvSpPr>
            <a:spLocks noGrp="1" noChangeArrowheads="1"/>
          </p:cNvSpPr>
          <p:nvPr>
            <p:ph type="title"/>
          </p:nvPr>
        </p:nvSpPr>
        <p:spPr/>
        <p:txBody>
          <a:bodyPr rtlCol="0">
            <a:noAutofit/>
          </a:bodyPr>
          <a:lstStyle/>
          <a:p>
            <a:pPr eaLnBrk="1" fontAlgn="auto" hangingPunct="1">
              <a:spcAft>
                <a:spcPts val="0"/>
              </a:spcAft>
              <a:defRPr/>
            </a:pPr>
            <a:r>
              <a:rPr lang="en-US" altLang="en-US" sz="2550" dirty="0"/>
              <a:t>Lime Kiln MPC [25]</a:t>
            </a:r>
          </a:p>
        </p:txBody>
      </p:sp>
      <p:sp>
        <p:nvSpPr>
          <p:cNvPr id="23555" name="Content Placeholder 2">
            <a:extLst>
              <a:ext uri="{FF2B5EF4-FFF2-40B4-BE49-F238E27FC236}">
                <a16:creationId xmlns:a16="http://schemas.microsoft.com/office/drawing/2014/main" id="{4700A877-2A11-7381-10BC-D3F55EEC7039}"/>
              </a:ext>
            </a:extLst>
          </p:cNvPr>
          <p:cNvSpPr>
            <a:spLocks noGrp="1" noChangeArrowheads="1"/>
          </p:cNvSpPr>
          <p:nvPr>
            <p:ph idx="1"/>
          </p:nvPr>
        </p:nvSpPr>
        <p:spPr>
          <a:xfrm>
            <a:off x="5464175" y="1285875"/>
            <a:ext cx="3679825" cy="2720975"/>
          </a:xfrm>
        </p:spPr>
        <p:txBody>
          <a:bodyPr rtlCol="0">
            <a:normAutofit fontScale="92500" lnSpcReduction="20000"/>
          </a:bodyPr>
          <a:lstStyle/>
          <a:p>
            <a:pPr eaLnBrk="1" fontAlgn="auto" hangingPunct="1">
              <a:spcAft>
                <a:spcPts val="0"/>
              </a:spcAft>
              <a:defRPr/>
            </a:pPr>
            <a:r>
              <a:rPr lang="en-US" altLang="en-US" dirty="0">
                <a:cs typeface="Arial" panose="020B0604020202020204" pitchFamily="34" charset="0"/>
              </a:rPr>
              <a:t>As with the causticizer and bleach mill, the Lime kiln process is by nature a process with a long lag time and not a good candidate for traditional PID control;</a:t>
            </a:r>
          </a:p>
          <a:p>
            <a:pPr eaLnBrk="1" fontAlgn="auto" hangingPunct="1">
              <a:spcAft>
                <a:spcPts val="0"/>
              </a:spcAft>
              <a:defRPr/>
            </a:pPr>
            <a:r>
              <a:rPr lang="en-US" altLang="en-US" dirty="0">
                <a:cs typeface="Arial" panose="020B0604020202020204" pitchFamily="34" charset="0"/>
              </a:rPr>
              <a:t>a new optimization technique involving using Model-Based Predictive Control (MPC) [19], can tune the process more tightly which would yield a more efficient combustion process. </a:t>
            </a:r>
          </a:p>
        </p:txBody>
      </p:sp>
      <p:pic>
        <p:nvPicPr>
          <p:cNvPr id="121860" name="Picture 5">
            <a:extLst>
              <a:ext uri="{FF2B5EF4-FFF2-40B4-BE49-F238E27FC236}">
                <a16:creationId xmlns:a16="http://schemas.microsoft.com/office/drawing/2014/main" id="{B0656BCB-9FB9-81F4-9416-0FE912666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85">
            <a:off x="63500" y="1446213"/>
            <a:ext cx="531336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Slide Number Placeholder 3">
            <a:extLst>
              <a:ext uri="{FF2B5EF4-FFF2-40B4-BE49-F238E27FC236}">
                <a16:creationId xmlns:a16="http://schemas.microsoft.com/office/drawing/2014/main" id="{3E1D89FE-B4D0-0718-F68D-68FB5E6B0551}"/>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C85FE2F-F17F-4DD4-953C-0C03ED0DAAA6}" type="slidenum">
              <a:rPr lang="en-US" altLang="en-US" sz="1800">
                <a:solidFill>
                  <a:srgbClr val="0066A1"/>
                </a:solidFill>
                <a:latin typeface="Calibri" panose="020F0502020204030204" pitchFamily="34" charset="0"/>
              </a:rPr>
              <a:pPr eaLnBrk="1" hangingPunct="1"/>
              <a:t>57</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2">
            <a:extLst>
              <a:ext uri="{FF2B5EF4-FFF2-40B4-BE49-F238E27FC236}">
                <a16:creationId xmlns:a16="http://schemas.microsoft.com/office/drawing/2014/main" id="{8A8EAE0E-F51A-D495-61BE-89CB6F50D91F}"/>
              </a:ext>
            </a:extLst>
          </p:cNvPr>
          <p:cNvSpPr>
            <a:spLocks noGrp="1" noChangeArrowheads="1"/>
          </p:cNvSpPr>
          <p:nvPr>
            <p:ph type="title"/>
          </p:nvPr>
        </p:nvSpPr>
        <p:spPr>
          <a:xfrm>
            <a:off x="1970088" y="15875"/>
            <a:ext cx="4238625" cy="1614488"/>
          </a:xfrm>
        </p:spPr>
        <p:txBody>
          <a:bodyPr rtlCol="0">
            <a:noAutofit/>
          </a:bodyPr>
          <a:lstStyle/>
          <a:p>
            <a:pPr eaLnBrk="1" fontAlgn="auto" hangingPunct="1">
              <a:spcAft>
                <a:spcPts val="0"/>
              </a:spcAft>
              <a:defRPr/>
            </a:pPr>
            <a:r>
              <a:rPr lang="en-US" altLang="en-US" sz="2550" dirty="0"/>
              <a:t>Lime Kiln DCS Operator Graphic, Advanced Control Summary, &amp; Production Rate Control</a:t>
            </a:r>
          </a:p>
        </p:txBody>
      </p:sp>
      <p:sp>
        <p:nvSpPr>
          <p:cNvPr id="24583" name="Rectangle 6">
            <a:extLst>
              <a:ext uri="{FF2B5EF4-FFF2-40B4-BE49-F238E27FC236}">
                <a16:creationId xmlns:a16="http://schemas.microsoft.com/office/drawing/2014/main" id="{840C11DA-ED25-A1CB-1C7E-7439F8AF183A}"/>
              </a:ext>
            </a:extLst>
          </p:cNvPr>
          <p:cNvSpPr>
            <a:spLocks noGrp="1" noChangeArrowheads="1"/>
          </p:cNvSpPr>
          <p:nvPr>
            <p:ph idx="1"/>
          </p:nvPr>
        </p:nvSpPr>
        <p:spPr>
          <a:xfrm>
            <a:off x="207963" y="1630363"/>
            <a:ext cx="3429000" cy="2171700"/>
          </a:xfrm>
        </p:spPr>
        <p:txBody>
          <a:bodyPr rtlCol="0">
            <a:normAutofit lnSpcReduction="10000"/>
          </a:bodyPr>
          <a:lstStyle/>
          <a:p>
            <a:pPr eaLnBrk="1" fontAlgn="auto" hangingPunct="1">
              <a:spcAft>
                <a:spcPts val="0"/>
              </a:spcAft>
              <a:buFont typeface="LucidaGrande" charset="0"/>
              <a:buChar char="▸"/>
              <a:defRPr/>
            </a:pPr>
            <a:r>
              <a:rPr lang="en-US" altLang="en-US" sz="1650" dirty="0"/>
              <a:t>Shown with the following variables:</a:t>
            </a:r>
          </a:p>
          <a:p>
            <a:pPr eaLnBrk="1" fontAlgn="auto" hangingPunct="1">
              <a:spcAft>
                <a:spcPts val="0"/>
              </a:spcAft>
              <a:buFont typeface="LucidaGrande" charset="0"/>
              <a:buChar char="▸"/>
              <a:defRPr/>
            </a:pPr>
            <a:r>
              <a:rPr lang="en-US" altLang="en-US" sz="1650" dirty="0"/>
              <a:t>Long Deadtime means Good case for Multivariable Predictive Controller</a:t>
            </a:r>
          </a:p>
          <a:p>
            <a:pPr eaLnBrk="1" fontAlgn="auto" hangingPunct="1">
              <a:spcAft>
                <a:spcPts val="0"/>
              </a:spcAft>
              <a:buFont typeface="LucidaGrande" charset="0"/>
              <a:buChar char="▸"/>
              <a:defRPr/>
            </a:pPr>
            <a:r>
              <a:rPr lang="en-US" altLang="en-US" sz="1650" dirty="0"/>
              <a:t>CV – Temps </a:t>
            </a:r>
          </a:p>
          <a:p>
            <a:pPr eaLnBrk="1" fontAlgn="auto" hangingPunct="1">
              <a:spcAft>
                <a:spcPts val="0"/>
              </a:spcAft>
              <a:buFont typeface="LucidaGrande" charset="0"/>
              <a:buChar char="▸"/>
              <a:defRPr/>
            </a:pPr>
            <a:r>
              <a:rPr lang="en-US" altLang="en-US" sz="1650" dirty="0"/>
              <a:t>MV – ID Fan ASD</a:t>
            </a:r>
          </a:p>
          <a:p>
            <a:pPr eaLnBrk="1" fontAlgn="auto" hangingPunct="1">
              <a:spcAft>
                <a:spcPts val="0"/>
              </a:spcAft>
              <a:buFont typeface="LucidaGrande" charset="0"/>
              <a:buChar char="▸"/>
              <a:defRPr/>
            </a:pPr>
            <a:r>
              <a:rPr lang="en-US" altLang="en-US" sz="1650" dirty="0"/>
              <a:t>DV – Production Rate</a:t>
            </a:r>
          </a:p>
        </p:txBody>
      </p:sp>
      <p:pic>
        <p:nvPicPr>
          <p:cNvPr id="123908" name="Picture 3">
            <a:extLst>
              <a:ext uri="{FF2B5EF4-FFF2-40B4-BE49-F238E27FC236}">
                <a16:creationId xmlns:a16="http://schemas.microsoft.com/office/drawing/2014/main" id="{4E8B5A6F-99FA-917A-F674-6A50ED46A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2444750"/>
            <a:ext cx="30384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4">
            <a:extLst>
              <a:ext uri="{FF2B5EF4-FFF2-40B4-BE49-F238E27FC236}">
                <a16:creationId xmlns:a16="http://schemas.microsoft.com/office/drawing/2014/main" id="{5E0D4A3A-C8CC-F13B-E869-D77C4715D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3" y="2444750"/>
            <a:ext cx="28384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5">
            <a:extLst>
              <a:ext uri="{FF2B5EF4-FFF2-40B4-BE49-F238E27FC236}">
                <a16:creationId xmlns:a16="http://schemas.microsoft.com/office/drawing/2014/main" id="{3DC0F93A-9DF8-2E8B-5342-E1C6BF507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75" y="274638"/>
            <a:ext cx="26670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Slide Number Placeholder 3">
            <a:extLst>
              <a:ext uri="{FF2B5EF4-FFF2-40B4-BE49-F238E27FC236}">
                <a16:creationId xmlns:a16="http://schemas.microsoft.com/office/drawing/2014/main" id="{5642B90D-33C3-D513-7BAE-6526C9822325}"/>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2B6FFC5B-24FA-44DB-8009-2794D66275BD}" type="slidenum">
              <a:rPr lang="en-US" altLang="en-US" sz="1800">
                <a:solidFill>
                  <a:srgbClr val="0066A1"/>
                </a:solidFill>
                <a:latin typeface="Calibri" panose="020F0502020204030204" pitchFamily="34" charset="0"/>
              </a:rPr>
              <a:pPr eaLnBrk="1" hangingPunct="1"/>
              <a:t>58</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A6CF97B-A445-26EE-F307-6CCCC261DB40}"/>
              </a:ext>
            </a:extLst>
          </p:cNvPr>
          <p:cNvSpPr>
            <a:spLocks noGrp="1" noChangeArrowheads="1"/>
          </p:cNvSpPr>
          <p:nvPr>
            <p:ph type="title"/>
          </p:nvPr>
        </p:nvSpPr>
        <p:spPr>
          <a:xfrm>
            <a:off x="2273300" y="95250"/>
            <a:ext cx="6648450" cy="646113"/>
          </a:xfrm>
        </p:spPr>
        <p:txBody>
          <a:bodyPr rtlCol="0">
            <a:noAutofit/>
          </a:bodyPr>
          <a:lstStyle/>
          <a:p>
            <a:pPr eaLnBrk="1" fontAlgn="auto" hangingPunct="1">
              <a:spcAft>
                <a:spcPts val="0"/>
              </a:spcAft>
              <a:defRPr/>
            </a:pPr>
            <a:r>
              <a:rPr lang="en-US" sz="2550" dirty="0" err="1">
                <a:ea typeface="Calibri" panose="020F0502020204030204" pitchFamily="34" charset="0"/>
              </a:rPr>
              <a:t>Chemi</a:t>
            </a:r>
            <a:r>
              <a:rPr lang="en-US" sz="2550" dirty="0">
                <a:ea typeface="Calibri" panose="020F0502020204030204" pitchFamily="34" charset="0"/>
              </a:rPr>
              <a:t>-Thermo-Mechanical-Pulp (CTMP) </a:t>
            </a:r>
            <a:endParaRPr lang="en-US" altLang="en-US" sz="2550" dirty="0"/>
          </a:p>
        </p:txBody>
      </p:sp>
      <p:graphicFrame>
        <p:nvGraphicFramePr>
          <p:cNvPr id="5" name="Content Placeholder 4">
            <a:extLst>
              <a:ext uri="{FF2B5EF4-FFF2-40B4-BE49-F238E27FC236}">
                <a16:creationId xmlns:a16="http://schemas.microsoft.com/office/drawing/2014/main" id="{F097EDBB-88AD-7119-5A7A-3CE995180CE1}"/>
              </a:ext>
            </a:extLst>
          </p:cNvPr>
          <p:cNvGraphicFramePr>
            <a:graphicFrameLocks noGrp="1"/>
          </p:cNvGraphicFramePr>
          <p:nvPr>
            <p:ph idx="1"/>
          </p:nvPr>
        </p:nvGraphicFramePr>
        <p:xfrm>
          <a:off x="5626100" y="657225"/>
          <a:ext cx="3086100" cy="2773363"/>
        </p:xfrm>
        <a:graphic>
          <a:graphicData uri="http://schemas.openxmlformats.org/drawingml/2006/table">
            <a:tbl>
              <a:tblPr firstRow="1" firstCol="1" bandRow="1">
                <a:tableStyleId>{5C22544A-7EE6-4342-B048-85BDC9FD1C3A}</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tblGrid>
              <a:tr h="213336">
                <a:tc>
                  <a:txBody>
                    <a:bodyPr/>
                    <a:lstStyle/>
                    <a:p>
                      <a:pPr marL="0" marR="0" algn="ctr">
                        <a:spcBef>
                          <a:spcPts val="450"/>
                        </a:spcBef>
                        <a:spcAft>
                          <a:spcPts val="450"/>
                        </a:spcAft>
                      </a:pPr>
                      <a:r>
                        <a:rPr lang="en-US" sz="1400" dirty="0">
                          <a:effectLst/>
                        </a:rPr>
                        <a:t>MVs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450"/>
                        </a:spcBef>
                        <a:spcAft>
                          <a:spcPts val="450"/>
                        </a:spcAft>
                      </a:pPr>
                      <a:r>
                        <a:rPr lang="en-US" sz="1400">
                          <a:effectLst/>
                        </a:rPr>
                        <a:t>CVs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26671">
                <a:tc>
                  <a:txBody>
                    <a:bodyPr/>
                    <a:lstStyle/>
                    <a:p>
                      <a:pPr marL="0" marR="0" algn="l">
                        <a:spcBef>
                          <a:spcPts val="450"/>
                        </a:spcBef>
                        <a:spcAft>
                          <a:spcPts val="450"/>
                        </a:spcAft>
                      </a:pPr>
                      <a:r>
                        <a:rPr lang="en-US" sz="1400" dirty="0">
                          <a:effectLst/>
                        </a:rPr>
                        <a:t>Plug screw speed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450"/>
                        </a:spcBef>
                        <a:spcAft>
                          <a:spcPts val="450"/>
                        </a:spcAft>
                      </a:pPr>
                      <a:r>
                        <a:rPr lang="en-US" sz="1400" dirty="0">
                          <a:effectLst/>
                        </a:rPr>
                        <a:t>Primary motor load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26671">
                <a:tc>
                  <a:txBody>
                    <a:bodyPr/>
                    <a:lstStyle/>
                    <a:p>
                      <a:pPr marL="0" marR="0" algn="l">
                        <a:spcBef>
                          <a:spcPts val="450"/>
                        </a:spcBef>
                        <a:spcAft>
                          <a:spcPts val="450"/>
                        </a:spcAft>
                      </a:pPr>
                      <a:r>
                        <a:rPr lang="en-US" sz="1400" dirty="0">
                          <a:effectLst/>
                        </a:rPr>
                        <a:t>Primary plate pressure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450"/>
                        </a:spcBef>
                        <a:spcAft>
                          <a:spcPts val="450"/>
                        </a:spcAft>
                      </a:pPr>
                      <a:r>
                        <a:rPr lang="en-US" sz="1400" dirty="0">
                          <a:effectLst/>
                        </a:rPr>
                        <a:t>Secondary motor load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40007">
                <a:tc>
                  <a:txBody>
                    <a:bodyPr/>
                    <a:lstStyle/>
                    <a:p>
                      <a:pPr marL="0" marR="0" algn="l">
                        <a:spcBef>
                          <a:spcPts val="450"/>
                        </a:spcBef>
                        <a:spcAft>
                          <a:spcPts val="450"/>
                        </a:spcAft>
                      </a:pPr>
                      <a:r>
                        <a:rPr lang="en-US" sz="1400" dirty="0">
                          <a:effectLst/>
                        </a:rPr>
                        <a:t>Secondary plate pressure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450"/>
                        </a:spcBef>
                        <a:spcAft>
                          <a:spcPts val="450"/>
                        </a:spcAft>
                      </a:pPr>
                      <a:r>
                        <a:rPr lang="en-US" sz="1400" dirty="0">
                          <a:effectLst/>
                        </a:rPr>
                        <a:t>Canadian Standard Freeness (CSF)</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26671">
                <a:tc>
                  <a:txBody>
                    <a:bodyPr/>
                    <a:lstStyle/>
                    <a:p>
                      <a:pPr marL="0" marR="0" algn="l">
                        <a:spcBef>
                          <a:spcPts val="450"/>
                        </a:spcBef>
                        <a:spcAft>
                          <a:spcPts val="450"/>
                        </a:spcAft>
                      </a:pPr>
                      <a:r>
                        <a:rPr lang="en-US" sz="1400" dirty="0">
                          <a:effectLst/>
                        </a:rPr>
                        <a:t>Primary dilution flows (DE &amp;TE)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450"/>
                        </a:spcBef>
                        <a:spcAft>
                          <a:spcPts val="450"/>
                        </a:spcAft>
                      </a:pPr>
                      <a:r>
                        <a:rPr lang="en-US" sz="1400" dirty="0">
                          <a:effectLst/>
                        </a:rPr>
                        <a:t>Primary blow line consistency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40007">
                <a:tc>
                  <a:txBody>
                    <a:bodyPr/>
                    <a:lstStyle/>
                    <a:p>
                      <a:pPr marL="0" marR="0" algn="l">
                        <a:spcBef>
                          <a:spcPts val="450"/>
                        </a:spcBef>
                        <a:spcAft>
                          <a:spcPts val="450"/>
                        </a:spcAft>
                      </a:pPr>
                      <a:r>
                        <a:rPr lang="en-US" sz="1400" dirty="0">
                          <a:effectLst/>
                        </a:rPr>
                        <a:t>Secondary dilution flows (DE &amp;TE)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450"/>
                        </a:spcBef>
                        <a:spcAft>
                          <a:spcPts val="450"/>
                        </a:spcAft>
                      </a:pPr>
                      <a:r>
                        <a:rPr lang="en-US" sz="1400" dirty="0">
                          <a:effectLst/>
                        </a:rPr>
                        <a:t>Secondary blow line consistency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6A432A5F-54E7-1F00-D501-AF9C732DA6D4}"/>
              </a:ext>
            </a:extLst>
          </p:cNvPr>
          <p:cNvSpPr/>
          <p:nvPr/>
        </p:nvSpPr>
        <p:spPr>
          <a:xfrm>
            <a:off x="565150" y="2155825"/>
            <a:ext cx="730250"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5979" name="Picture 2">
            <a:extLst>
              <a:ext uri="{FF2B5EF4-FFF2-40B4-BE49-F238E27FC236}">
                <a16:creationId xmlns:a16="http://schemas.microsoft.com/office/drawing/2014/main" id="{F3CA56FD-789F-FFDC-EFC1-C164FEAA4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5425" y="1071563"/>
            <a:ext cx="47434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A211E01-23C2-B032-3C3C-527A96EE4C12}"/>
              </a:ext>
            </a:extLst>
          </p:cNvPr>
          <p:cNvSpPr/>
          <p:nvPr/>
        </p:nvSpPr>
        <p:spPr>
          <a:xfrm>
            <a:off x="706438" y="2057400"/>
            <a:ext cx="928687" cy="130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5981" name="TextBox 6">
            <a:extLst>
              <a:ext uri="{FF2B5EF4-FFF2-40B4-BE49-F238E27FC236}">
                <a16:creationId xmlns:a16="http://schemas.microsoft.com/office/drawing/2014/main" id="{F938E3F3-1DD5-13C0-61BA-5F6C5CD72FCE}"/>
              </a:ext>
            </a:extLst>
          </p:cNvPr>
          <p:cNvSpPr txBox="1">
            <a:spLocks noChangeArrowheads="1"/>
          </p:cNvSpPr>
          <p:nvPr/>
        </p:nvSpPr>
        <p:spPr bwMode="auto">
          <a:xfrm>
            <a:off x="5583238" y="3530600"/>
            <a:ext cx="33385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just">
              <a:spcBef>
                <a:spcPts val="450"/>
              </a:spcBef>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Attenuate wood chip density variations</a:t>
            </a:r>
          </a:p>
          <a:p>
            <a:pPr algn="just">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control pulp quality (freeness)</a:t>
            </a:r>
          </a:p>
          <a:p>
            <a:pPr algn="just">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Minimize total applied electrical load</a:t>
            </a:r>
          </a:p>
          <a:p>
            <a:pPr algn="just">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minimize refiner motor loads</a:t>
            </a:r>
          </a:p>
          <a:p>
            <a:pPr algn="just">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Control blow line consistency</a:t>
            </a:r>
          </a:p>
          <a:p>
            <a:pPr algn="just">
              <a:spcAft>
                <a:spcPts val="450"/>
              </a:spcAft>
              <a:buFont typeface="Symbol" panose="05050102010706020507" pitchFamily="18" charset="2"/>
              <a:buChar char=""/>
            </a:pPr>
            <a:r>
              <a:rPr lang="en-US" altLang="en-US" sz="1400">
                <a:latin typeface="Times New Roman" panose="02020603050405020304" pitchFamily="18" charset="0"/>
                <a:cs typeface="Calibri" panose="020F0502020204030204" pitchFamily="34" charset="0"/>
              </a:rPr>
              <a:t>maximize production rate</a:t>
            </a:r>
          </a:p>
        </p:txBody>
      </p:sp>
      <p:sp>
        <p:nvSpPr>
          <p:cNvPr id="125982" name="Slide Number Placeholder 3">
            <a:extLst>
              <a:ext uri="{FF2B5EF4-FFF2-40B4-BE49-F238E27FC236}">
                <a16:creationId xmlns:a16="http://schemas.microsoft.com/office/drawing/2014/main" id="{453D7BD1-5F81-FF2B-EF67-2F50793599EE}"/>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E34336D5-7091-49E0-8040-7F102D64C356}" type="slidenum">
              <a:rPr lang="en-US" altLang="en-US" sz="1800">
                <a:solidFill>
                  <a:srgbClr val="0066A1"/>
                </a:solidFill>
                <a:latin typeface="Calibri" panose="020F0502020204030204" pitchFamily="34" charset="0"/>
              </a:rPr>
              <a:pPr eaLnBrk="1" hangingPunct="1"/>
              <a:t>59</a:t>
            </a:fld>
            <a:endParaRPr lang="en-US" altLang="en-US" sz="1800">
              <a:solidFill>
                <a:srgbClr val="0066A1"/>
              </a:solidFill>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2C84-3B32-3F35-5E0B-F8586216CD5E}"/>
              </a:ext>
            </a:extLst>
          </p:cNvPr>
          <p:cNvSpPr>
            <a:spLocks noGrp="1"/>
          </p:cNvSpPr>
          <p:nvPr>
            <p:ph type="title"/>
          </p:nvPr>
        </p:nvSpPr>
        <p:spPr/>
        <p:txBody>
          <a:bodyPr rtlCol="0">
            <a:noAutofit/>
          </a:bodyPr>
          <a:lstStyle/>
          <a:p>
            <a:pPr eaLnBrk="1" fontAlgn="auto" hangingPunct="1">
              <a:spcAft>
                <a:spcPts val="0"/>
              </a:spcAft>
              <a:defRPr/>
            </a:pPr>
            <a:r>
              <a:rPr lang="en-US" sz="2550" dirty="0"/>
              <a:t>Our Definition:</a:t>
            </a:r>
          </a:p>
        </p:txBody>
      </p:sp>
      <p:sp>
        <p:nvSpPr>
          <p:cNvPr id="12291" name="Content Placeholder 2">
            <a:extLst>
              <a:ext uri="{FF2B5EF4-FFF2-40B4-BE49-F238E27FC236}">
                <a16:creationId xmlns:a16="http://schemas.microsoft.com/office/drawing/2014/main" id="{2D0C3431-5FA0-A0CF-D714-A1ECCA80F320}"/>
              </a:ext>
            </a:extLst>
          </p:cNvPr>
          <p:cNvSpPr>
            <a:spLocks noGrp="1" noChangeArrowheads="1"/>
          </p:cNvSpPr>
          <p:nvPr>
            <p:ph idx="1"/>
          </p:nvPr>
        </p:nvSpPr>
        <p:spPr>
          <a:xfrm>
            <a:off x="0" y="925513"/>
            <a:ext cx="9144000" cy="957262"/>
          </a:xfrm>
        </p:spPr>
        <p:txBody>
          <a:bodyPr rtlCol="0">
            <a:normAutofit fontScale="77500" lnSpcReduction="20000"/>
          </a:bodyPr>
          <a:lstStyle/>
          <a:p>
            <a:pPr eaLnBrk="1" fontAlgn="auto" hangingPunct="1">
              <a:spcAft>
                <a:spcPts val="0"/>
              </a:spcAft>
              <a:defRPr/>
            </a:pPr>
            <a:r>
              <a:rPr lang="en-US" altLang="en-US" sz="2800" dirty="0"/>
              <a:t>The Autonomous Mill is “a pulp &amp; paper Mill that runs itself with little or no human intervention” utilizing a Digital Twin coupling the Process Model with the Control Model</a:t>
            </a:r>
          </a:p>
        </p:txBody>
      </p:sp>
      <p:sp>
        <p:nvSpPr>
          <p:cNvPr id="5" name="Content Placeholder 2">
            <a:extLst>
              <a:ext uri="{FF2B5EF4-FFF2-40B4-BE49-F238E27FC236}">
                <a16:creationId xmlns:a16="http://schemas.microsoft.com/office/drawing/2014/main" id="{0BD14AF9-4E0A-7668-7FFE-11E76585B2EC}"/>
              </a:ext>
            </a:extLst>
          </p:cNvPr>
          <p:cNvSpPr txBox="1">
            <a:spLocks noChangeArrowheads="1"/>
          </p:cNvSpPr>
          <p:nvPr/>
        </p:nvSpPr>
        <p:spPr bwMode="auto">
          <a:xfrm>
            <a:off x="0" y="1882775"/>
            <a:ext cx="91440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The development of the Autonomous Mill is following the same path as that of the autonomous auto.</a:t>
            </a:r>
          </a:p>
        </p:txBody>
      </p:sp>
      <p:sp>
        <p:nvSpPr>
          <p:cNvPr id="6" name="Content Placeholder 2">
            <a:extLst>
              <a:ext uri="{FF2B5EF4-FFF2-40B4-BE49-F238E27FC236}">
                <a16:creationId xmlns:a16="http://schemas.microsoft.com/office/drawing/2014/main" id="{EE8F9922-C7D2-8FDA-6638-0EDDA67E9DBD}"/>
              </a:ext>
            </a:extLst>
          </p:cNvPr>
          <p:cNvSpPr txBox="1">
            <a:spLocks noChangeArrowheads="1"/>
          </p:cNvSpPr>
          <p:nvPr/>
        </p:nvSpPr>
        <p:spPr bwMode="auto">
          <a:xfrm>
            <a:off x="0" y="3049588"/>
            <a:ext cx="91440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Next came secure and robust communications methods to move the data from the mill floor to a control computer, and back.</a:t>
            </a:r>
          </a:p>
        </p:txBody>
      </p:sp>
      <p:sp>
        <p:nvSpPr>
          <p:cNvPr id="7" name="Content Placeholder 2">
            <a:extLst>
              <a:ext uri="{FF2B5EF4-FFF2-40B4-BE49-F238E27FC236}">
                <a16:creationId xmlns:a16="http://schemas.microsoft.com/office/drawing/2014/main" id="{EB813CD7-2070-A4C0-8218-A7D341D2A9E9}"/>
              </a:ext>
            </a:extLst>
          </p:cNvPr>
          <p:cNvSpPr txBox="1">
            <a:spLocks noChangeArrowheads="1"/>
          </p:cNvSpPr>
          <p:nvPr/>
        </p:nvSpPr>
        <p:spPr bwMode="auto">
          <a:xfrm>
            <a:off x="0" y="3760788"/>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And finally comes the software and human expertise to combine equipment data with data pulled from process computers (DCS) and data mined from a mill’s enterprise- wide computer (ERP) to “navigate” the best path for production and profits. </a:t>
            </a:r>
          </a:p>
        </p:txBody>
      </p:sp>
      <p:sp>
        <p:nvSpPr>
          <p:cNvPr id="8" name="Content Placeholder 2">
            <a:extLst>
              <a:ext uri="{FF2B5EF4-FFF2-40B4-BE49-F238E27FC236}">
                <a16:creationId xmlns:a16="http://schemas.microsoft.com/office/drawing/2014/main" id="{AC6078C0-2BEC-B29B-0792-DCC0DAFB8696}"/>
              </a:ext>
            </a:extLst>
          </p:cNvPr>
          <p:cNvSpPr txBox="1">
            <a:spLocks noChangeArrowheads="1"/>
          </p:cNvSpPr>
          <p:nvPr/>
        </p:nvSpPr>
        <p:spPr bwMode="auto">
          <a:xfrm>
            <a:off x="0" y="2581275"/>
            <a:ext cx="9144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First, smart sensors and instruments were required to reliably collect data.</a:t>
            </a:r>
          </a:p>
        </p:txBody>
      </p:sp>
      <p:sp>
        <p:nvSpPr>
          <p:cNvPr id="28680" name="Slide Number Placeholder 3">
            <a:extLst>
              <a:ext uri="{FF2B5EF4-FFF2-40B4-BE49-F238E27FC236}">
                <a16:creationId xmlns:a16="http://schemas.microsoft.com/office/drawing/2014/main" id="{11AAFE23-E2AC-3EEC-6F93-29E0F873029F}"/>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D7704DC-993F-4B6C-95C9-ED0F43E9FB47}" type="slidenum">
              <a:rPr lang="en-US" altLang="en-US" sz="1800">
                <a:solidFill>
                  <a:srgbClr val="0066A1"/>
                </a:solidFill>
                <a:latin typeface="Calibri" panose="020F0502020204030204" pitchFamily="34" charset="0"/>
              </a:rPr>
              <a:pPr eaLnBrk="1" hangingPunct="1"/>
              <a:t>6</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5" grpId="0"/>
      <p:bldP spid="6"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6F68E4A2-4B26-0FAA-7FD0-2D198EBCC9B1}"/>
              </a:ext>
            </a:extLst>
          </p:cNvPr>
          <p:cNvSpPr>
            <a:spLocks noGrp="1" noChangeArrowheads="1"/>
          </p:cNvSpPr>
          <p:nvPr>
            <p:ph type="title"/>
          </p:nvPr>
        </p:nvSpPr>
        <p:spPr/>
        <p:txBody>
          <a:bodyPr/>
          <a:lstStyle/>
          <a:p>
            <a:pPr eaLnBrk="1" hangingPunct="1"/>
            <a:r>
              <a:rPr lang="en-US" altLang="en-US">
                <a:latin typeface="Calibri" panose="020F0502020204030204" pitchFamily="34" charset="0"/>
                <a:cs typeface="Calibri" panose="020F0502020204030204" pitchFamily="34" charset="0"/>
              </a:rPr>
              <a:t>PULP STOCK PREPARATION, CLEANING, REFINING, AND BLENDING</a:t>
            </a:r>
          </a:p>
        </p:txBody>
      </p:sp>
      <p:sp>
        <p:nvSpPr>
          <p:cNvPr id="3" name="Content Placeholder 2">
            <a:extLst>
              <a:ext uri="{FF2B5EF4-FFF2-40B4-BE49-F238E27FC236}">
                <a16:creationId xmlns:a16="http://schemas.microsoft.com/office/drawing/2014/main" id="{68E9E059-0808-F810-A44F-485A0119DDCE}"/>
              </a:ext>
            </a:extLst>
          </p:cNvPr>
          <p:cNvSpPr>
            <a:spLocks noGrp="1" noChangeArrowheads="1"/>
          </p:cNvSpPr>
          <p:nvPr>
            <p:ph idx="1"/>
          </p:nvPr>
        </p:nvSpPr>
        <p:spPr/>
        <p:txBody>
          <a:bodyPr/>
          <a:lstStyle/>
          <a:p>
            <a:pPr eaLnBrk="1" hangingPunct="1"/>
            <a:r>
              <a:rPr lang="en-US" altLang="en-US">
                <a:cs typeface="Arial" panose="020B0604020202020204" pitchFamily="34" charset="0"/>
              </a:rPr>
              <a:t>This is the area where the pulping ends and the papermaking begins.</a:t>
            </a:r>
          </a:p>
          <a:p>
            <a:pPr eaLnBrk="1" hangingPunct="1"/>
            <a:r>
              <a:rPr lang="en-US" altLang="en-US">
                <a:cs typeface="Arial" panose="020B0604020202020204" pitchFamily="34" charset="0"/>
              </a:rPr>
              <a:t>The “art of papermaking” is in the final cleaning to remove any remaining contaminants,</a:t>
            </a:r>
          </a:p>
          <a:p>
            <a:pPr eaLnBrk="1" hangingPunct="1"/>
            <a:r>
              <a:rPr lang="en-US" altLang="en-US">
                <a:cs typeface="Arial" panose="020B0604020202020204" pitchFamily="34" charset="0"/>
              </a:rPr>
              <a:t>in the “tickle” refining to “brush” the fibers to optimize fiber bonding in the paper sheet,</a:t>
            </a:r>
          </a:p>
          <a:p>
            <a:pPr eaLnBrk="1" hangingPunct="1"/>
            <a:r>
              <a:rPr lang="en-US" altLang="en-US">
                <a:cs typeface="Arial" panose="020B0604020202020204" pitchFamily="34" charset="0"/>
              </a:rPr>
              <a:t>in the blending of different pulp species (hardwood and softwood), filler, additives,</a:t>
            </a:r>
          </a:p>
          <a:p>
            <a:pPr eaLnBrk="1" hangingPunct="1"/>
            <a:r>
              <a:rPr lang="en-US" altLang="en-US">
                <a:cs typeface="Arial" panose="020B0604020202020204" pitchFamily="34" charset="0"/>
              </a:rPr>
              <a:t> to achieve the optimum paper optical, physiochemical, strength, structural, and surface properties.</a:t>
            </a:r>
          </a:p>
        </p:txBody>
      </p:sp>
      <p:sp>
        <p:nvSpPr>
          <p:cNvPr id="128004" name="Slide Number Placeholder 3">
            <a:extLst>
              <a:ext uri="{FF2B5EF4-FFF2-40B4-BE49-F238E27FC236}">
                <a16:creationId xmlns:a16="http://schemas.microsoft.com/office/drawing/2014/main" id="{45580D56-9657-D0D1-D4DA-C127C26142BA}"/>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A3480EA8-2448-499A-A1AF-E925BA774BD2}" type="slidenum">
              <a:rPr lang="en-US" altLang="en-US" sz="1800">
                <a:solidFill>
                  <a:srgbClr val="0066A1"/>
                </a:solidFill>
                <a:latin typeface="Calibri" panose="020F0502020204030204" pitchFamily="34" charset="0"/>
              </a:rPr>
              <a:pPr eaLnBrk="1" hangingPunct="1"/>
              <a:t>60</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FC23F30E-5F02-D54E-336A-395890F648D6}"/>
              </a:ext>
            </a:extLst>
          </p:cNvPr>
          <p:cNvSpPr>
            <a:spLocks noGrp="1" noChangeArrowheads="1"/>
          </p:cNvSpPr>
          <p:nvPr>
            <p:ph type="title"/>
          </p:nvPr>
        </p:nvSpPr>
        <p:spPr>
          <a:xfrm>
            <a:off x="1430338" y="-14288"/>
            <a:ext cx="5989637" cy="792163"/>
          </a:xfrm>
        </p:spPr>
        <p:txBody>
          <a:bodyPr rtlCol="0">
            <a:noAutofit/>
          </a:bodyPr>
          <a:lstStyle/>
          <a:p>
            <a:pPr eaLnBrk="1" fontAlgn="auto" hangingPunct="1">
              <a:lnSpc>
                <a:spcPct val="90000"/>
              </a:lnSpc>
              <a:spcAft>
                <a:spcPts val="0"/>
              </a:spcAft>
              <a:defRPr/>
            </a:pPr>
            <a:r>
              <a:rPr lang="en-US" altLang="en-US" sz="2550" dirty="0"/>
              <a:t>Paper Papermaking, Pressing</a:t>
            </a:r>
            <a:br>
              <a:rPr lang="en-US" altLang="en-US" sz="2550" dirty="0"/>
            </a:br>
            <a:r>
              <a:rPr lang="en-US" altLang="en-US" sz="2550" dirty="0"/>
              <a:t>and Drying Sections of the Paper Mill</a:t>
            </a:r>
          </a:p>
        </p:txBody>
      </p:sp>
      <p:sp>
        <p:nvSpPr>
          <p:cNvPr id="64519" name="Content Placeholder 2">
            <a:extLst>
              <a:ext uri="{FF2B5EF4-FFF2-40B4-BE49-F238E27FC236}">
                <a16:creationId xmlns:a16="http://schemas.microsoft.com/office/drawing/2014/main" id="{026026CB-BD56-00B3-4BB1-E87A7CB3C4AA}"/>
              </a:ext>
            </a:extLst>
          </p:cNvPr>
          <p:cNvSpPr>
            <a:spLocks noGrp="1" noChangeArrowheads="1"/>
          </p:cNvSpPr>
          <p:nvPr>
            <p:ph idx="1"/>
          </p:nvPr>
        </p:nvSpPr>
        <p:spPr>
          <a:xfrm>
            <a:off x="68263" y="3713163"/>
            <a:ext cx="9005887" cy="1168400"/>
          </a:xfrm>
        </p:spPr>
        <p:txBody>
          <a:bodyPr/>
          <a:lstStyle/>
          <a:p>
            <a:pPr eaLnBrk="1" hangingPunct="1">
              <a:lnSpc>
                <a:spcPct val="80000"/>
              </a:lnSpc>
              <a:spcBef>
                <a:spcPct val="0"/>
              </a:spcBef>
            </a:pPr>
            <a:r>
              <a:rPr lang="en-US" altLang="en-US">
                <a:cs typeface="Arial" panose="020B0604020202020204" pitchFamily="34" charset="0"/>
              </a:rPr>
              <a:t>A typical paper machine can be as long as a football field.</a:t>
            </a:r>
          </a:p>
          <a:p>
            <a:pPr eaLnBrk="1" hangingPunct="1">
              <a:lnSpc>
                <a:spcPct val="80000"/>
              </a:lnSpc>
              <a:spcBef>
                <a:spcPct val="0"/>
              </a:spcBef>
            </a:pPr>
            <a:r>
              <a:rPr lang="en-US" altLang="en-US">
                <a:cs typeface="Arial" panose="020B0604020202020204" pitchFamily="34" charset="0"/>
              </a:rPr>
              <a:t>As in the pulp mill where the majority of the processes remove the pulping byproducts;</a:t>
            </a:r>
          </a:p>
          <a:p>
            <a:pPr eaLnBrk="1" hangingPunct="1">
              <a:lnSpc>
                <a:spcPct val="80000"/>
              </a:lnSpc>
              <a:spcBef>
                <a:spcPct val="0"/>
              </a:spcBef>
            </a:pPr>
            <a:r>
              <a:rPr lang="en-US" altLang="en-US">
                <a:cs typeface="Arial" panose="020B0604020202020204" pitchFamily="34" charset="0"/>
              </a:rPr>
              <a:t>the majority of the paper machine removes the water from the paper in first the forming section, followed by the press section, and, finally, the dryer section. </a:t>
            </a:r>
          </a:p>
        </p:txBody>
      </p:sp>
      <p:sp>
        <p:nvSpPr>
          <p:cNvPr id="64517" name="Rectangle 5">
            <a:extLst>
              <a:ext uri="{FF2B5EF4-FFF2-40B4-BE49-F238E27FC236}">
                <a16:creationId xmlns:a16="http://schemas.microsoft.com/office/drawing/2014/main" id="{B8E180D8-047F-5E56-F863-311BCC6939D5}"/>
              </a:ext>
            </a:extLst>
          </p:cNvPr>
          <p:cNvSpPr>
            <a:spLocks noChangeArrowheads="1"/>
          </p:cNvSpPr>
          <p:nvPr/>
        </p:nvSpPr>
        <p:spPr bwMode="auto">
          <a:xfrm>
            <a:off x="2994025" y="1866900"/>
            <a:ext cx="2530475" cy="17287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FE9B0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sz="1800" b="1">
                <a:solidFill>
                  <a:schemeClr val="hlink"/>
                </a:solidFill>
                <a:latin typeface="Arial" panose="020B0604020202020204" pitchFamily="34" charset="0"/>
              </a:rPr>
              <a:t>The primary control variables in papermaking are: </a:t>
            </a:r>
          </a:p>
          <a:p>
            <a:pPr eaLnBrk="1" hangingPunct="1">
              <a:buFont typeface="LucidaGrande"/>
              <a:buChar char="▸"/>
            </a:pPr>
            <a:r>
              <a:rPr lang="en-US" altLang="en-US" sz="1800" b="1">
                <a:solidFill>
                  <a:srgbClr val="0070C0"/>
                </a:solidFill>
                <a:latin typeface="Arial" panose="020B0604020202020204" pitchFamily="34" charset="0"/>
                <a:cs typeface="Arial" panose="020B0604020202020204" pitchFamily="34" charset="0"/>
              </a:rPr>
              <a:t>basis weight</a:t>
            </a:r>
          </a:p>
          <a:p>
            <a:pPr eaLnBrk="1" hangingPunct="1">
              <a:buFont typeface="LucidaGrande"/>
              <a:buChar char="▸"/>
            </a:pPr>
            <a:r>
              <a:rPr lang="en-US" altLang="en-US" sz="1800" b="1">
                <a:solidFill>
                  <a:srgbClr val="0070C0"/>
                </a:solidFill>
                <a:latin typeface="Arial" panose="020B0604020202020204" pitchFamily="34" charset="0"/>
                <a:cs typeface="Arial" panose="020B0604020202020204" pitchFamily="34" charset="0"/>
              </a:rPr>
              <a:t>moisture</a:t>
            </a:r>
          </a:p>
          <a:p>
            <a:pPr eaLnBrk="1" hangingPunct="1">
              <a:buFont typeface="LucidaGrande"/>
              <a:buChar char="▸"/>
            </a:pPr>
            <a:r>
              <a:rPr lang="en-US" altLang="en-US" sz="1800" b="1">
                <a:solidFill>
                  <a:srgbClr val="0070C0"/>
                </a:solidFill>
                <a:latin typeface="Arial" panose="020B0604020202020204" pitchFamily="34" charset="0"/>
                <a:cs typeface="Arial" panose="020B0604020202020204" pitchFamily="34" charset="0"/>
              </a:rPr>
              <a:t>caliper (thickness)</a:t>
            </a:r>
          </a:p>
        </p:txBody>
      </p:sp>
      <p:sp>
        <p:nvSpPr>
          <p:cNvPr id="64520" name="Content Placeholder 2">
            <a:extLst>
              <a:ext uri="{FF2B5EF4-FFF2-40B4-BE49-F238E27FC236}">
                <a16:creationId xmlns:a16="http://schemas.microsoft.com/office/drawing/2014/main" id="{62DCE5FD-F09D-527E-7122-FF256E703968}"/>
              </a:ext>
            </a:extLst>
          </p:cNvPr>
          <p:cNvSpPr txBox="1">
            <a:spLocks noChangeArrowheads="1"/>
          </p:cNvSpPr>
          <p:nvPr/>
        </p:nvSpPr>
        <p:spPr bwMode="auto">
          <a:xfrm>
            <a:off x="211138" y="757238"/>
            <a:ext cx="89011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spcBef>
                <a:spcPct val="20000"/>
              </a:spcBef>
              <a:buChar char="•"/>
              <a:defRPr>
                <a:solidFill>
                  <a:srgbClr val="666666"/>
                </a:solidFill>
                <a:latin typeface="Arial" panose="020B0604020202020204" pitchFamily="34" charset="0"/>
              </a:defRPr>
            </a:lvl1pPr>
            <a:lvl2pPr marL="514350" indent="-171450" defTabSz="685800">
              <a:spcBef>
                <a:spcPct val="20000"/>
              </a:spcBef>
              <a:buChar char="–"/>
              <a:defRPr sz="1500">
                <a:solidFill>
                  <a:srgbClr val="666666"/>
                </a:solidFill>
                <a:latin typeface="Arial" panose="020B0604020202020204" pitchFamily="34" charset="0"/>
              </a:defRPr>
            </a:lvl2pPr>
            <a:lvl3pPr marL="857250" indent="-171450" defTabSz="685800">
              <a:spcBef>
                <a:spcPct val="20000"/>
              </a:spcBef>
              <a:buChar char="–"/>
              <a:defRPr>
                <a:solidFill>
                  <a:srgbClr val="666666"/>
                </a:solidFill>
                <a:latin typeface="Arial" panose="020B0604020202020204" pitchFamily="34" charset="0"/>
              </a:defRPr>
            </a:lvl3pPr>
            <a:lvl4pPr marL="1200150" indent="-171450" defTabSz="685800">
              <a:spcBef>
                <a:spcPct val="20000"/>
              </a:spcBef>
              <a:buChar char="–"/>
              <a:defRPr sz="1200">
                <a:solidFill>
                  <a:srgbClr val="666666"/>
                </a:solidFill>
                <a:latin typeface="Arial" panose="020B0604020202020204" pitchFamily="34" charset="0"/>
              </a:defRPr>
            </a:lvl4pPr>
            <a:lvl5pPr marL="1543050" indent="-171450" defTabSz="685800">
              <a:spcBef>
                <a:spcPct val="20000"/>
              </a:spcBef>
              <a:buChar char="–"/>
              <a:defRPr sz="1000">
                <a:solidFill>
                  <a:srgbClr val="666666"/>
                </a:solidFill>
                <a:latin typeface="Arial" panose="020B0604020202020204" pitchFamily="34" charset="0"/>
              </a:defRPr>
            </a:lvl5pPr>
            <a:lvl6pPr marL="20002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6pPr>
            <a:lvl7pPr marL="24574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7pPr>
            <a:lvl8pPr marL="29146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8pPr>
            <a:lvl9pPr marL="3371850" indent="-171450" defTabSz="685800" eaLnBrk="0" fontAlgn="base" hangingPunct="0">
              <a:spcBef>
                <a:spcPct val="20000"/>
              </a:spcBef>
              <a:spcAft>
                <a:spcPct val="0"/>
              </a:spcAft>
              <a:buChar char="–"/>
              <a:defRPr sz="1000">
                <a:solidFill>
                  <a:srgbClr val="666666"/>
                </a:solidFill>
                <a:latin typeface="Arial" panose="020B0604020202020204" pitchFamily="34" charset="0"/>
              </a:defRPr>
            </a:lvl9pPr>
          </a:lstStyle>
          <a:p>
            <a:pPr algn="just" eaLnBrk="1" hangingPunct="1">
              <a:lnSpc>
                <a:spcPct val="90000"/>
              </a:lnSpc>
              <a:spcBef>
                <a:spcPts val="750"/>
              </a:spcBef>
              <a:buClr>
                <a:srgbClr val="0066A1"/>
              </a:buClr>
              <a:buFont typeface="LucidaGrande"/>
              <a:buChar char="▸"/>
            </a:pPr>
            <a:r>
              <a:rPr lang="en-US" altLang="en-US" sz="1800">
                <a:solidFill>
                  <a:schemeClr val="tx1"/>
                </a:solidFill>
                <a:cs typeface="Arial" panose="020B0604020202020204" pitchFamily="34" charset="0"/>
              </a:rPr>
              <a:t>After all the preparation of the pulp it is stored in the machine chest. From there, the fan pump pumps the pulp stock to the headbox from which the pulp stock slurry is “laid down” on the fourdrinier wire along the entire width (sometimes over 300 inches wide) of the machine via the “slice” out of the headbox. </a:t>
            </a:r>
          </a:p>
        </p:txBody>
      </p:sp>
      <p:sp>
        <p:nvSpPr>
          <p:cNvPr id="129030" name="Slide Number Placeholder 3">
            <a:extLst>
              <a:ext uri="{FF2B5EF4-FFF2-40B4-BE49-F238E27FC236}">
                <a16:creationId xmlns:a16="http://schemas.microsoft.com/office/drawing/2014/main" id="{33D20AA6-EC52-6CDD-144D-D68079FCAF62}"/>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3BBCB19-AEBD-425C-971C-A2D2D311507C}" type="slidenum">
              <a:rPr lang="en-US" altLang="en-US" sz="1800">
                <a:solidFill>
                  <a:srgbClr val="0066A1"/>
                </a:solidFill>
                <a:latin typeface="Calibri" panose="020F0502020204030204" pitchFamily="34" charset="0"/>
              </a:rPr>
              <a:pPr eaLnBrk="1" hangingPunct="1"/>
              <a:t>61</a:t>
            </a:fld>
            <a:endParaRPr lang="en-US" altLang="en-US" sz="1800">
              <a:solidFill>
                <a:srgbClr val="0066A1"/>
              </a:solidFill>
              <a:latin typeface="Calibri" panose="020F0502020204030204" pitchFamily="34" charset="0"/>
            </a:endParaRPr>
          </a:p>
        </p:txBody>
      </p:sp>
      <p:sp>
        <p:nvSpPr>
          <p:cNvPr id="129031" name="Rectangle 14">
            <a:extLst>
              <a:ext uri="{FF2B5EF4-FFF2-40B4-BE49-F238E27FC236}">
                <a16:creationId xmlns:a16="http://schemas.microsoft.com/office/drawing/2014/main" id="{B11B8490-EB20-E28B-F660-8B09AA6482C5}"/>
              </a:ext>
            </a:extLst>
          </p:cNvPr>
          <p:cNvSpPr>
            <a:spLocks noChangeArrowheads="1"/>
          </p:cNvSpPr>
          <p:nvPr/>
        </p:nvSpPr>
        <p:spPr bwMode="auto">
          <a:xfrm>
            <a:off x="5775325" y="175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graphicFrame>
        <p:nvGraphicFramePr>
          <p:cNvPr id="129032" name="Object 3">
            <a:extLst>
              <a:ext uri="{FF2B5EF4-FFF2-40B4-BE49-F238E27FC236}">
                <a16:creationId xmlns:a16="http://schemas.microsoft.com/office/drawing/2014/main" id="{E54C7328-3006-1559-DDFA-AB94C7AA707C}"/>
              </a:ext>
            </a:extLst>
          </p:cNvPr>
          <p:cNvGraphicFramePr>
            <a:graphicFrameLocks noChangeAspect="1"/>
          </p:cNvGraphicFramePr>
          <p:nvPr/>
        </p:nvGraphicFramePr>
        <p:xfrm>
          <a:off x="5903913" y="1817688"/>
          <a:ext cx="3032125" cy="1774825"/>
        </p:xfrm>
        <a:graphic>
          <a:graphicData uri="http://schemas.openxmlformats.org/presentationml/2006/ole">
            <mc:AlternateContent xmlns:mc="http://schemas.openxmlformats.org/markup-compatibility/2006">
              <mc:Choice xmlns:v="urn:schemas-microsoft-com:vml" Requires="v">
                <p:oleObj r:id="rId3" imgW="8855207" imgH="5212532" progId="PBrush">
                  <p:embed/>
                </p:oleObj>
              </mc:Choice>
              <mc:Fallback>
                <p:oleObj r:id="rId3" imgW="8855207" imgH="5212532"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1817688"/>
                        <a:ext cx="30321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3" name="Rectangle 18">
            <a:extLst>
              <a:ext uri="{FF2B5EF4-FFF2-40B4-BE49-F238E27FC236}">
                <a16:creationId xmlns:a16="http://schemas.microsoft.com/office/drawing/2014/main" id="{2C16DB8A-FE82-83B8-4298-7DAB460C8332}"/>
              </a:ext>
            </a:extLst>
          </p:cNvPr>
          <p:cNvSpPr>
            <a:spLocks noChangeArrowheads="1"/>
          </p:cNvSpPr>
          <p:nvPr/>
        </p:nvSpPr>
        <p:spPr bwMode="auto">
          <a:xfrm>
            <a:off x="542925" y="1831975"/>
            <a:ext cx="85312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graphicFrame>
        <p:nvGraphicFramePr>
          <p:cNvPr id="129034" name="Object 7">
            <a:extLst>
              <a:ext uri="{FF2B5EF4-FFF2-40B4-BE49-F238E27FC236}">
                <a16:creationId xmlns:a16="http://schemas.microsoft.com/office/drawing/2014/main" id="{231479DE-1B88-E4F7-4E20-BD2C79B50D7E}"/>
              </a:ext>
            </a:extLst>
          </p:cNvPr>
          <p:cNvGraphicFramePr>
            <a:graphicFrameLocks noChangeAspect="1"/>
          </p:cNvGraphicFramePr>
          <p:nvPr/>
        </p:nvGraphicFramePr>
        <p:xfrm>
          <a:off x="542925" y="1831975"/>
          <a:ext cx="2211388" cy="1898650"/>
        </p:xfrm>
        <a:graphic>
          <a:graphicData uri="http://schemas.openxmlformats.org/presentationml/2006/ole">
            <mc:AlternateContent xmlns:mc="http://schemas.openxmlformats.org/markup-compatibility/2006">
              <mc:Choice xmlns:v="urn:schemas-microsoft-com:vml" Requires="v">
                <p:oleObj r:id="rId5" imgW="6515665" imgH="5624047" progId="PBrush">
                  <p:embed/>
                </p:oleObj>
              </mc:Choice>
              <mc:Fallback>
                <p:oleObj r:id="rId5" imgW="6515665" imgH="5624047" progId="PBrush">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 y="1831975"/>
                        <a:ext cx="221138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utoUpdateAnimBg="0"/>
      <p:bldP spid="64517" grpId="0" autoUpdateAnimBg="0"/>
      <p:bldP spid="64520" grpId="0"/>
      <p:bldP spid="64520" grpId="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7" name="Rectangle 2">
            <a:extLst>
              <a:ext uri="{FF2B5EF4-FFF2-40B4-BE49-F238E27FC236}">
                <a16:creationId xmlns:a16="http://schemas.microsoft.com/office/drawing/2014/main" id="{8F553FC1-0487-9F72-68A6-002EE93C5BF8}"/>
              </a:ext>
            </a:extLst>
          </p:cNvPr>
          <p:cNvSpPr>
            <a:spLocks noGrp="1" noChangeArrowheads="1"/>
          </p:cNvSpPr>
          <p:nvPr>
            <p:ph type="title"/>
          </p:nvPr>
        </p:nvSpPr>
        <p:spPr>
          <a:xfrm>
            <a:off x="2470150" y="228600"/>
            <a:ext cx="4581525" cy="414338"/>
          </a:xfrm>
        </p:spPr>
        <p:txBody>
          <a:bodyPr rtlCol="0">
            <a:noAutofit/>
          </a:bodyPr>
          <a:lstStyle/>
          <a:p>
            <a:pPr eaLnBrk="1" fontAlgn="auto" hangingPunct="1">
              <a:spcAft>
                <a:spcPts val="0"/>
              </a:spcAft>
              <a:defRPr/>
            </a:pPr>
            <a:r>
              <a:rPr lang="en-US" altLang="en-US" sz="2550" dirty="0"/>
              <a:t>Paper Machine Dryers</a:t>
            </a:r>
          </a:p>
        </p:txBody>
      </p:sp>
      <p:sp>
        <p:nvSpPr>
          <p:cNvPr id="65539" name="Rectangle 3">
            <a:extLst>
              <a:ext uri="{FF2B5EF4-FFF2-40B4-BE49-F238E27FC236}">
                <a16:creationId xmlns:a16="http://schemas.microsoft.com/office/drawing/2014/main" id="{A024583D-0CBA-1B86-F2E5-3DE400BDDA8B}"/>
              </a:ext>
            </a:extLst>
          </p:cNvPr>
          <p:cNvSpPr>
            <a:spLocks noGrp="1" noChangeArrowheads="1"/>
          </p:cNvSpPr>
          <p:nvPr>
            <p:ph idx="1"/>
          </p:nvPr>
        </p:nvSpPr>
        <p:spPr>
          <a:xfrm>
            <a:off x="0" y="939800"/>
            <a:ext cx="4892675" cy="3983038"/>
          </a:xfrm>
        </p:spPr>
        <p:txBody>
          <a:bodyPr/>
          <a:lstStyle/>
          <a:p>
            <a:pPr algn="just" eaLnBrk="1" hangingPunct="1">
              <a:spcBef>
                <a:spcPts val="0"/>
              </a:spcBef>
              <a:defRPr/>
            </a:pPr>
            <a:r>
              <a:rPr lang="en-US" altLang="en-US" dirty="0">
                <a:cs typeface="Arial" panose="020B0604020202020204" pitchFamily="34" charset="0"/>
              </a:rPr>
              <a:t>steam is used to heat the sheet to evaporate moisture as it passes over “dryer can” cylinders to the “dry end”</a:t>
            </a:r>
          </a:p>
          <a:p>
            <a:pPr algn="just" eaLnBrk="1" hangingPunct="1">
              <a:spcBef>
                <a:spcPts val="0"/>
              </a:spcBef>
              <a:defRPr/>
            </a:pPr>
            <a:r>
              <a:rPr lang="en-US" altLang="en-US" dirty="0">
                <a:cs typeface="Arial" panose="020B0604020202020204" pitchFamily="34" charset="0"/>
              </a:rPr>
              <a:t>Recently, video cameras placed at strategic points along the paper machine</a:t>
            </a:r>
          </a:p>
          <a:p>
            <a:pPr marL="282575" algn="just" eaLnBrk="1" hangingPunct="1">
              <a:spcBef>
                <a:spcPts val="0"/>
              </a:spcBef>
              <a:buFont typeface="Wingdings" panose="05000000000000000000" pitchFamily="2" charset="2"/>
              <a:buChar char="Ø"/>
              <a:defRPr/>
            </a:pPr>
            <a:r>
              <a:rPr lang="en-US" altLang="en-US" dirty="0">
                <a:cs typeface="Arial" panose="020B0604020202020204" pitchFamily="34" charset="0"/>
              </a:rPr>
              <a:t>very effectively used to alert the operators of events that can cause a paper sheet break.</a:t>
            </a:r>
          </a:p>
          <a:p>
            <a:pPr marL="282575" algn="just" eaLnBrk="1" hangingPunct="1">
              <a:spcBef>
                <a:spcPts val="0"/>
              </a:spcBef>
              <a:buFont typeface="Wingdings" panose="05000000000000000000" pitchFamily="2" charset="2"/>
              <a:buChar char="Ø"/>
              <a:defRPr/>
            </a:pPr>
            <a:r>
              <a:rPr lang="en-US" altLang="en-US" dirty="0">
                <a:cs typeface="Arial" panose="020B0604020202020204" pitchFamily="34" charset="0"/>
              </a:rPr>
              <a:t>With this information, the operator can avoid an actual sheet significantly decreasing production downtime. [30]</a:t>
            </a:r>
          </a:p>
          <a:p>
            <a:pPr algn="just" eaLnBrk="1" hangingPunct="1">
              <a:spcBef>
                <a:spcPts val="0"/>
              </a:spcBef>
              <a:defRPr/>
            </a:pPr>
            <a:r>
              <a:rPr lang="en-US" altLang="en-US" dirty="0">
                <a:cs typeface="Arial" panose="020B0604020202020204" pitchFamily="34" charset="0"/>
              </a:rPr>
              <a:t>cascaded and coupled, variable frequency drives control fourdrinier wire, press, and dryer sections</a:t>
            </a:r>
          </a:p>
        </p:txBody>
      </p:sp>
      <p:sp>
        <p:nvSpPr>
          <p:cNvPr id="131076" name="Slide Number Placeholder 3">
            <a:extLst>
              <a:ext uri="{FF2B5EF4-FFF2-40B4-BE49-F238E27FC236}">
                <a16:creationId xmlns:a16="http://schemas.microsoft.com/office/drawing/2014/main" id="{358CCE87-0C03-ACD9-5591-1E6078C00B5B}"/>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D3EC65F-D11B-40B2-B791-9F06A2B5E2AD}" type="slidenum">
              <a:rPr lang="en-US" altLang="en-US" sz="1800">
                <a:solidFill>
                  <a:srgbClr val="0066A1"/>
                </a:solidFill>
                <a:latin typeface="Calibri" panose="020F0502020204030204" pitchFamily="34" charset="0"/>
              </a:rPr>
              <a:pPr eaLnBrk="1" hangingPunct="1"/>
              <a:t>62</a:t>
            </a:fld>
            <a:endParaRPr lang="en-US" altLang="en-US" sz="1800">
              <a:solidFill>
                <a:srgbClr val="0066A1"/>
              </a:solidFill>
              <a:latin typeface="Calibri" panose="020F0502020204030204" pitchFamily="34" charset="0"/>
            </a:endParaRPr>
          </a:p>
        </p:txBody>
      </p:sp>
      <p:sp>
        <p:nvSpPr>
          <p:cNvPr id="131077" name="TextBox 4">
            <a:extLst>
              <a:ext uri="{FF2B5EF4-FFF2-40B4-BE49-F238E27FC236}">
                <a16:creationId xmlns:a16="http://schemas.microsoft.com/office/drawing/2014/main" id="{3B6A545B-78A5-D190-F40E-B072440A5CFB}"/>
              </a:ext>
            </a:extLst>
          </p:cNvPr>
          <p:cNvSpPr txBox="1">
            <a:spLocks noChangeArrowheads="1"/>
          </p:cNvSpPr>
          <p:nvPr/>
        </p:nvSpPr>
        <p:spPr bwMode="auto">
          <a:xfrm>
            <a:off x="5222875" y="3557588"/>
            <a:ext cx="3590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just" eaLnBrk="1" hangingPunct="1">
              <a:buFont typeface="Wingdings" panose="05000000000000000000" pitchFamily="2" charset="2"/>
              <a:buChar char="ü"/>
            </a:pPr>
            <a:r>
              <a:rPr lang="en-US" altLang="en-US" sz="1800">
                <a:latin typeface="Arial" panose="020B0604020202020204" pitchFamily="34" charset="0"/>
                <a:cs typeface="Arial" panose="020B0604020202020204" pitchFamily="34" charset="0"/>
              </a:rPr>
              <a:t>Optimize Steam Usage</a:t>
            </a:r>
          </a:p>
          <a:p>
            <a:pPr algn="just" eaLnBrk="1" hangingPunct="1">
              <a:buFont typeface="Wingdings" panose="05000000000000000000" pitchFamily="2" charset="2"/>
              <a:buChar char="ü"/>
            </a:pPr>
            <a:r>
              <a:rPr lang="en-US" altLang="en-US" sz="1800">
                <a:latin typeface="Arial" panose="020B0604020202020204" pitchFamily="34" charset="0"/>
                <a:cs typeface="Arial" panose="020B0604020202020204" pitchFamily="34" charset="0"/>
              </a:rPr>
              <a:t>tightly regulate rush and drag</a:t>
            </a:r>
          </a:p>
          <a:p>
            <a:pPr algn="just" eaLnBrk="1" hangingPunct="1">
              <a:buFont typeface="Wingdings" panose="05000000000000000000" pitchFamily="2" charset="2"/>
              <a:buChar char="ü"/>
            </a:pPr>
            <a:r>
              <a:rPr lang="en-US" altLang="en-US" sz="1800">
                <a:latin typeface="Arial" panose="020B0604020202020204" pitchFamily="34" charset="0"/>
                <a:cs typeface="Arial" panose="020B0604020202020204" pitchFamily="34" charset="0"/>
              </a:rPr>
              <a:t>Eliminate sheet breaks</a:t>
            </a:r>
          </a:p>
        </p:txBody>
      </p:sp>
      <p:sp>
        <p:nvSpPr>
          <p:cNvPr id="131078" name="Rectangle 8">
            <a:extLst>
              <a:ext uri="{FF2B5EF4-FFF2-40B4-BE49-F238E27FC236}">
                <a16:creationId xmlns:a16="http://schemas.microsoft.com/office/drawing/2014/main" id="{EDC324A5-02DA-4056-CEF2-EBFA55F9A08D}"/>
              </a:ext>
            </a:extLst>
          </p:cNvPr>
          <p:cNvSpPr>
            <a:spLocks noChangeArrowheads="1"/>
          </p:cNvSpPr>
          <p:nvPr/>
        </p:nvSpPr>
        <p:spPr bwMode="auto">
          <a:xfrm>
            <a:off x="5043488" y="865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latin typeface="Calibri" panose="020F0502020204030204" pitchFamily="34" charset="0"/>
            </a:endParaRPr>
          </a:p>
        </p:txBody>
      </p:sp>
      <p:graphicFrame>
        <p:nvGraphicFramePr>
          <p:cNvPr id="131079" name="Object 6">
            <a:extLst>
              <a:ext uri="{FF2B5EF4-FFF2-40B4-BE49-F238E27FC236}">
                <a16:creationId xmlns:a16="http://schemas.microsoft.com/office/drawing/2014/main" id="{1398C858-8835-416F-970B-5F02AE8F370A}"/>
              </a:ext>
            </a:extLst>
          </p:cNvPr>
          <p:cNvGraphicFramePr>
            <a:graphicFrameLocks noChangeAspect="1"/>
          </p:cNvGraphicFramePr>
          <p:nvPr/>
        </p:nvGraphicFramePr>
        <p:xfrm>
          <a:off x="4832350" y="942975"/>
          <a:ext cx="4311650" cy="2509838"/>
        </p:xfrm>
        <a:graphic>
          <a:graphicData uri="http://schemas.openxmlformats.org/presentationml/2006/ole">
            <mc:AlternateContent xmlns:mc="http://schemas.openxmlformats.org/markup-compatibility/2006">
              <mc:Choice xmlns:v="urn:schemas-microsoft-com:vml" Requires="v">
                <p:oleObj r:id="rId3" imgW="10021169" imgH="5829805" progId="PBrush">
                  <p:embed/>
                </p:oleObj>
              </mc:Choice>
              <mc:Fallback>
                <p:oleObj r:id="rId3" imgW="10021169" imgH="5829805" progId="PBrush">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350" y="942975"/>
                        <a:ext cx="43116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5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3B2AE8FD-65F7-3582-7F25-EA581B797E12}"/>
              </a:ext>
            </a:extLst>
          </p:cNvPr>
          <p:cNvSpPr>
            <a:spLocks noGrp="1" noChangeArrowheads="1"/>
          </p:cNvSpPr>
          <p:nvPr>
            <p:ph type="title"/>
          </p:nvPr>
        </p:nvSpPr>
        <p:spPr>
          <a:xfrm>
            <a:off x="1954213" y="0"/>
            <a:ext cx="5235575" cy="769938"/>
          </a:xfrm>
        </p:spPr>
        <p:txBody>
          <a:bodyPr rtlCol="0">
            <a:noAutofit/>
          </a:bodyPr>
          <a:lstStyle/>
          <a:p>
            <a:pPr algn="ctr" eaLnBrk="1" fontAlgn="auto" hangingPunct="1">
              <a:spcAft>
                <a:spcPts val="0"/>
              </a:spcAft>
              <a:defRPr/>
            </a:pPr>
            <a:r>
              <a:rPr lang="en-US" altLang="en-US" sz="2550" dirty="0"/>
              <a:t>PRODUCTION RATE CONTROL:</a:t>
            </a:r>
            <a:br>
              <a:rPr lang="en-US" altLang="en-US" sz="2550" dirty="0"/>
            </a:br>
            <a:r>
              <a:rPr lang="en-US" altLang="en-US" sz="2550" dirty="0"/>
              <a:t>MPC &amp; Model Identifier [31]</a:t>
            </a:r>
          </a:p>
        </p:txBody>
      </p:sp>
      <p:pic>
        <p:nvPicPr>
          <p:cNvPr id="67588" name="Picture 43">
            <a:extLst>
              <a:ext uri="{FF2B5EF4-FFF2-40B4-BE49-F238E27FC236}">
                <a16:creationId xmlns:a16="http://schemas.microsoft.com/office/drawing/2014/main" id="{828A0C54-1A26-856F-09C7-BE6348902167}"/>
              </a:ext>
            </a:extLst>
          </p:cNvPr>
          <p:cNvPicPr>
            <a:picLocks noChangeAspect="1"/>
          </p:cNvPicPr>
          <p:nvPr/>
        </p:nvPicPr>
        <p:blipFill>
          <a:blip r:embed="rId3">
            <a:extLst>
              <a:ext uri="{28A0092B-C50C-407E-A947-70E740481C1C}">
                <a14:useLocalDpi xmlns:a14="http://schemas.microsoft.com/office/drawing/2010/main" val="0"/>
              </a:ext>
            </a:extLst>
          </a:blip>
          <a:srcRect t="1851" b="62990"/>
          <a:stretch>
            <a:fillRect/>
          </a:stretch>
        </p:blipFill>
        <p:spPr bwMode="auto">
          <a:xfrm>
            <a:off x="0" y="808038"/>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
            <a:extLst>
              <a:ext uri="{FF2B5EF4-FFF2-40B4-BE49-F238E27FC236}">
                <a16:creationId xmlns:a16="http://schemas.microsoft.com/office/drawing/2014/main" id="{FA24ABCA-A24A-344F-5929-0909C27EADBC}"/>
              </a:ext>
            </a:extLst>
          </p:cNvPr>
          <p:cNvSpPr txBox="1">
            <a:spLocks noChangeArrowheads="1"/>
          </p:cNvSpPr>
          <p:nvPr/>
        </p:nvSpPr>
        <p:spPr bwMode="auto">
          <a:xfrm>
            <a:off x="2154238" y="4759325"/>
            <a:ext cx="2778125" cy="219075"/>
          </a:xfrm>
          <a:prstGeom prst="rect">
            <a:avLst/>
          </a:prstGeom>
          <a:noFill/>
          <a:ln>
            <a:noFill/>
          </a:ln>
        </p:spPr>
        <p:txBody>
          <a:bodyPr>
            <a:spAutoFit/>
          </a:bodyPr>
          <a:lstStyle>
            <a:lvl1pPr>
              <a:spcBef>
                <a:spcPct val="20000"/>
              </a:spcBef>
              <a:buChar char="•"/>
              <a:defRPr sz="2400">
                <a:solidFill>
                  <a:srgbClr val="666666"/>
                </a:solidFill>
                <a:latin typeface="Arial" panose="020B0604020202020204" pitchFamily="34" charset="0"/>
              </a:defRPr>
            </a:lvl1pPr>
            <a:lvl2pPr marL="742950" indent="-285750">
              <a:spcBef>
                <a:spcPct val="20000"/>
              </a:spcBef>
              <a:buChar char="–"/>
              <a:defRPr sz="2000">
                <a:solidFill>
                  <a:srgbClr val="666666"/>
                </a:solidFill>
                <a:latin typeface="Arial" panose="020B0604020202020204" pitchFamily="34" charset="0"/>
              </a:defRPr>
            </a:lvl2pPr>
            <a:lvl3pPr marL="1143000" indent="-228600">
              <a:spcBef>
                <a:spcPct val="20000"/>
              </a:spcBef>
              <a:buChar char="–"/>
              <a:defRPr>
                <a:solidFill>
                  <a:srgbClr val="666666"/>
                </a:solidFill>
                <a:latin typeface="Arial" panose="020B0604020202020204" pitchFamily="34" charset="0"/>
              </a:defRPr>
            </a:lvl3pPr>
            <a:lvl4pPr marL="1600200" indent="-228600">
              <a:spcBef>
                <a:spcPct val="20000"/>
              </a:spcBef>
              <a:buChar char="–"/>
              <a:defRPr sz="1600">
                <a:solidFill>
                  <a:srgbClr val="666666"/>
                </a:solidFill>
                <a:latin typeface="Arial" panose="020B0604020202020204" pitchFamily="34" charset="0"/>
              </a:defRPr>
            </a:lvl4pPr>
            <a:lvl5pPr marL="2057400" indent="-228600">
              <a:spcBef>
                <a:spcPct val="20000"/>
              </a:spcBef>
              <a:buChar char="–"/>
              <a:defRPr sz="1400">
                <a:solidFill>
                  <a:srgbClr val="666666"/>
                </a:solidFill>
                <a:latin typeface="Arial" panose="020B0604020202020204" pitchFamily="34" charset="0"/>
              </a:defRPr>
            </a:lvl5pPr>
            <a:lvl6pPr marL="2514600" indent="-228600" eaLnBrk="0" fontAlgn="base" hangingPunct="0">
              <a:spcBef>
                <a:spcPct val="20000"/>
              </a:spcBef>
              <a:spcAft>
                <a:spcPct val="0"/>
              </a:spcAft>
              <a:buChar char="–"/>
              <a:defRPr sz="1400">
                <a:solidFill>
                  <a:srgbClr val="666666"/>
                </a:solidFill>
                <a:latin typeface="Arial" panose="020B0604020202020204" pitchFamily="34" charset="0"/>
              </a:defRPr>
            </a:lvl6pPr>
            <a:lvl7pPr marL="2971800" indent="-228600" eaLnBrk="0" fontAlgn="base" hangingPunct="0">
              <a:spcBef>
                <a:spcPct val="20000"/>
              </a:spcBef>
              <a:spcAft>
                <a:spcPct val="0"/>
              </a:spcAft>
              <a:buChar char="–"/>
              <a:defRPr sz="1400">
                <a:solidFill>
                  <a:srgbClr val="666666"/>
                </a:solidFill>
                <a:latin typeface="Arial" panose="020B0604020202020204" pitchFamily="34" charset="0"/>
              </a:defRPr>
            </a:lvl7pPr>
            <a:lvl8pPr marL="3429000" indent="-228600" eaLnBrk="0" fontAlgn="base" hangingPunct="0">
              <a:spcBef>
                <a:spcPct val="20000"/>
              </a:spcBef>
              <a:spcAft>
                <a:spcPct val="0"/>
              </a:spcAft>
              <a:buChar char="–"/>
              <a:defRPr sz="1400">
                <a:solidFill>
                  <a:srgbClr val="666666"/>
                </a:solidFill>
                <a:latin typeface="Arial" panose="020B0604020202020204" pitchFamily="34" charset="0"/>
              </a:defRPr>
            </a:lvl8pPr>
            <a:lvl9pPr marL="3886200" indent="-228600" eaLnBrk="0" fontAlgn="base" hangingPunct="0">
              <a:spcBef>
                <a:spcPct val="20000"/>
              </a:spcBef>
              <a:spcAft>
                <a:spcPct val="0"/>
              </a:spcAft>
              <a:buChar char="–"/>
              <a:defRPr sz="1400">
                <a:solidFill>
                  <a:srgbClr val="666666"/>
                </a:solidFill>
                <a:latin typeface="Arial" panose="020B0604020202020204" pitchFamily="34" charset="0"/>
              </a:defRPr>
            </a:lvl9pPr>
          </a:lstStyle>
          <a:p>
            <a:pPr algn="ctr" eaLnBrk="1" fontAlgn="auto" hangingPunct="1">
              <a:spcBef>
                <a:spcPct val="0"/>
              </a:spcBef>
              <a:spcAft>
                <a:spcPts val="0"/>
              </a:spcAft>
              <a:buFontTx/>
              <a:buNone/>
              <a:defRPr/>
            </a:pPr>
            <a:r>
              <a:rPr lang="en-US" altLang="en-US" sz="825" dirty="0">
                <a:solidFill>
                  <a:schemeClr val="tx1"/>
                </a:solidFill>
                <a:latin typeface="Times" panose="02020603050405020304" pitchFamily="18" charset="0"/>
              </a:rPr>
              <a:t>Courtesy of Michel R. Dion</a:t>
            </a:r>
          </a:p>
        </p:txBody>
      </p:sp>
      <p:pic>
        <p:nvPicPr>
          <p:cNvPr id="67590" name="Picture 43">
            <a:extLst>
              <a:ext uri="{FF2B5EF4-FFF2-40B4-BE49-F238E27FC236}">
                <a16:creationId xmlns:a16="http://schemas.microsoft.com/office/drawing/2014/main" id="{99D167FF-5260-9988-BE8F-9D2A65422643}"/>
              </a:ext>
            </a:extLst>
          </p:cNvPr>
          <p:cNvPicPr>
            <a:picLocks noChangeAspect="1"/>
          </p:cNvPicPr>
          <p:nvPr/>
        </p:nvPicPr>
        <p:blipFill>
          <a:blip r:embed="rId3">
            <a:extLst>
              <a:ext uri="{28A0092B-C50C-407E-A947-70E740481C1C}">
                <a14:useLocalDpi xmlns:a14="http://schemas.microsoft.com/office/drawing/2010/main" val="0"/>
              </a:ext>
            </a:extLst>
          </a:blip>
          <a:srcRect l="13235" t="37328" r="25504" b="-2"/>
          <a:stretch>
            <a:fillRect/>
          </a:stretch>
        </p:blipFill>
        <p:spPr bwMode="auto">
          <a:xfrm>
            <a:off x="1781175" y="2646363"/>
            <a:ext cx="40401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7">
            <a:extLst>
              <a:ext uri="{FF2B5EF4-FFF2-40B4-BE49-F238E27FC236}">
                <a16:creationId xmlns:a16="http://schemas.microsoft.com/office/drawing/2014/main" id="{BC911281-CD9B-0FC8-EDE2-B17AC1C270D2}"/>
              </a:ext>
            </a:extLst>
          </p:cNvPr>
          <p:cNvSpPr txBox="1">
            <a:spLocks noChangeArrowheads="1"/>
          </p:cNvSpPr>
          <p:nvPr/>
        </p:nvSpPr>
        <p:spPr bwMode="auto">
          <a:xfrm>
            <a:off x="5988050" y="3127375"/>
            <a:ext cx="30114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buFont typeface="LucidaGrande"/>
              <a:buChar char="▸"/>
            </a:pPr>
            <a:r>
              <a:rPr lang="en-US" altLang="en-US" sz="2000">
                <a:latin typeface="Arial" panose="020B0604020202020204" pitchFamily="34" charset="0"/>
                <a:cs typeface="Arial" panose="020B0604020202020204" pitchFamily="34" charset="0"/>
              </a:rPr>
              <a:t>Use of Production Rate control will enable the Autonomous Mill to achieve optimal performance. </a:t>
            </a:r>
          </a:p>
        </p:txBody>
      </p:sp>
      <p:sp>
        <p:nvSpPr>
          <p:cNvPr id="9" name="TextBox 8">
            <a:extLst>
              <a:ext uri="{FF2B5EF4-FFF2-40B4-BE49-F238E27FC236}">
                <a16:creationId xmlns:a16="http://schemas.microsoft.com/office/drawing/2014/main" id="{CB670027-8263-C1C9-7B35-130F95F8C066}"/>
              </a:ext>
            </a:extLst>
          </p:cNvPr>
          <p:cNvSpPr txBox="1">
            <a:spLocks noChangeArrowheads="1"/>
          </p:cNvSpPr>
          <p:nvPr/>
        </p:nvSpPr>
        <p:spPr bwMode="auto">
          <a:xfrm>
            <a:off x="2411413" y="200025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MV1</a:t>
            </a:r>
          </a:p>
        </p:txBody>
      </p:sp>
      <p:sp>
        <p:nvSpPr>
          <p:cNvPr id="10" name="TextBox 9">
            <a:extLst>
              <a:ext uri="{FF2B5EF4-FFF2-40B4-BE49-F238E27FC236}">
                <a16:creationId xmlns:a16="http://schemas.microsoft.com/office/drawing/2014/main" id="{80D7E586-42CB-9DDC-AD67-11E6D2E22B23}"/>
              </a:ext>
            </a:extLst>
          </p:cNvPr>
          <p:cNvSpPr txBox="1">
            <a:spLocks noChangeArrowheads="1"/>
          </p:cNvSpPr>
          <p:nvPr/>
        </p:nvSpPr>
        <p:spPr bwMode="auto">
          <a:xfrm>
            <a:off x="6162675" y="19939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MV2</a:t>
            </a:r>
          </a:p>
        </p:txBody>
      </p:sp>
      <p:sp>
        <p:nvSpPr>
          <p:cNvPr id="11" name="TextBox 10">
            <a:extLst>
              <a:ext uri="{FF2B5EF4-FFF2-40B4-BE49-F238E27FC236}">
                <a16:creationId xmlns:a16="http://schemas.microsoft.com/office/drawing/2014/main" id="{773F3617-A912-9AC8-D754-07D0D2CA7C32}"/>
              </a:ext>
            </a:extLst>
          </p:cNvPr>
          <p:cNvSpPr txBox="1">
            <a:spLocks noChangeArrowheads="1"/>
          </p:cNvSpPr>
          <p:nvPr/>
        </p:nvSpPr>
        <p:spPr bwMode="auto">
          <a:xfrm>
            <a:off x="396875" y="2228850"/>
            <a:ext cx="79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DV1</a:t>
            </a:r>
          </a:p>
        </p:txBody>
      </p:sp>
      <p:sp>
        <p:nvSpPr>
          <p:cNvPr id="12" name="TextBox 11">
            <a:extLst>
              <a:ext uri="{FF2B5EF4-FFF2-40B4-BE49-F238E27FC236}">
                <a16:creationId xmlns:a16="http://schemas.microsoft.com/office/drawing/2014/main" id="{19432FFA-C2C4-D7FB-0FE0-FCA837AC67F4}"/>
              </a:ext>
            </a:extLst>
          </p:cNvPr>
          <p:cNvSpPr txBox="1">
            <a:spLocks noChangeArrowheads="1"/>
          </p:cNvSpPr>
          <p:nvPr/>
        </p:nvSpPr>
        <p:spPr bwMode="auto">
          <a:xfrm>
            <a:off x="8350250" y="2162175"/>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DV2</a:t>
            </a:r>
          </a:p>
        </p:txBody>
      </p:sp>
      <p:sp>
        <p:nvSpPr>
          <p:cNvPr id="13" name="TextBox 12">
            <a:extLst>
              <a:ext uri="{FF2B5EF4-FFF2-40B4-BE49-F238E27FC236}">
                <a16:creationId xmlns:a16="http://schemas.microsoft.com/office/drawing/2014/main" id="{44E15000-F69F-1CCE-B616-B9803D78DA6E}"/>
              </a:ext>
            </a:extLst>
          </p:cNvPr>
          <p:cNvSpPr txBox="1">
            <a:spLocks noChangeArrowheads="1"/>
          </p:cNvSpPr>
          <p:nvPr/>
        </p:nvSpPr>
        <p:spPr bwMode="auto">
          <a:xfrm>
            <a:off x="1876425" y="73025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CV1</a:t>
            </a:r>
          </a:p>
        </p:txBody>
      </p:sp>
      <p:sp>
        <p:nvSpPr>
          <p:cNvPr id="14" name="TextBox 13">
            <a:extLst>
              <a:ext uri="{FF2B5EF4-FFF2-40B4-BE49-F238E27FC236}">
                <a16:creationId xmlns:a16="http://schemas.microsoft.com/office/drawing/2014/main" id="{0C4F5246-1E24-E1D1-25BD-C499934A36A5}"/>
              </a:ext>
            </a:extLst>
          </p:cNvPr>
          <p:cNvSpPr txBox="1">
            <a:spLocks noChangeArrowheads="1"/>
          </p:cNvSpPr>
          <p:nvPr/>
        </p:nvSpPr>
        <p:spPr bwMode="auto">
          <a:xfrm>
            <a:off x="5589588" y="690563"/>
            <a:ext cx="795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CV2</a:t>
            </a:r>
          </a:p>
        </p:txBody>
      </p:sp>
      <p:sp>
        <p:nvSpPr>
          <p:cNvPr id="15" name="TextBox 14">
            <a:extLst>
              <a:ext uri="{FF2B5EF4-FFF2-40B4-BE49-F238E27FC236}">
                <a16:creationId xmlns:a16="http://schemas.microsoft.com/office/drawing/2014/main" id="{26379406-36ED-0D45-6EA3-288BB06DAA3A}"/>
              </a:ext>
            </a:extLst>
          </p:cNvPr>
          <p:cNvSpPr txBox="1">
            <a:spLocks noChangeArrowheads="1"/>
          </p:cNvSpPr>
          <p:nvPr/>
        </p:nvSpPr>
        <p:spPr bwMode="auto">
          <a:xfrm>
            <a:off x="7951788" y="573088"/>
            <a:ext cx="79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CV3</a:t>
            </a:r>
          </a:p>
        </p:txBody>
      </p:sp>
      <p:sp>
        <p:nvSpPr>
          <p:cNvPr id="16" name="TextBox 15">
            <a:extLst>
              <a:ext uri="{FF2B5EF4-FFF2-40B4-BE49-F238E27FC236}">
                <a16:creationId xmlns:a16="http://schemas.microsoft.com/office/drawing/2014/main" id="{CF377BA9-E974-EA4A-96FA-B7A9E010B4B0}"/>
              </a:ext>
            </a:extLst>
          </p:cNvPr>
          <p:cNvSpPr txBox="1">
            <a:spLocks noChangeArrowheads="1"/>
          </p:cNvSpPr>
          <p:nvPr/>
        </p:nvSpPr>
        <p:spPr bwMode="auto">
          <a:xfrm>
            <a:off x="7974013" y="1060450"/>
            <a:ext cx="79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b="1">
                <a:latin typeface="Calibri" panose="020F0502020204030204" pitchFamily="34" charset="0"/>
              </a:rPr>
              <a:t>CV4</a:t>
            </a:r>
          </a:p>
        </p:txBody>
      </p:sp>
      <p:sp>
        <p:nvSpPr>
          <p:cNvPr id="133135" name="Slide Number Placeholder 3">
            <a:extLst>
              <a:ext uri="{FF2B5EF4-FFF2-40B4-BE49-F238E27FC236}">
                <a16:creationId xmlns:a16="http://schemas.microsoft.com/office/drawing/2014/main" id="{1AECA7FC-2D34-11BE-12FB-4748F2A89A06}"/>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34D280E-0A14-40D5-873B-5CC8DA741F4F}" type="slidenum">
              <a:rPr lang="en-US" altLang="en-US" sz="1800">
                <a:solidFill>
                  <a:srgbClr val="0066A1"/>
                </a:solidFill>
                <a:latin typeface="Calibri" panose="020F0502020204030204" pitchFamily="34" charset="0"/>
              </a:rPr>
              <a:pPr eaLnBrk="1" hangingPunct="1"/>
              <a:t>63</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7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9" grpId="0"/>
      <p:bldP spid="10" grpId="0"/>
      <p:bldP spid="11" grpId="0"/>
      <p:bldP spid="12" grpId="0"/>
      <p:bldP spid="13" grpId="0"/>
      <p:bldP spid="14" grpId="0"/>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2E8FFC22-30A1-CB27-52FA-8E8FF5A715C0}"/>
              </a:ext>
            </a:extLst>
          </p:cNvPr>
          <p:cNvSpPr>
            <a:spLocks noGrp="1" noChangeArrowheads="1"/>
          </p:cNvSpPr>
          <p:nvPr>
            <p:ph type="title"/>
          </p:nvPr>
        </p:nvSpPr>
        <p:spPr>
          <a:xfrm>
            <a:off x="1971675" y="117475"/>
            <a:ext cx="6242050" cy="647700"/>
          </a:xfrm>
        </p:spPr>
        <p:txBody>
          <a:bodyPr rtlCol="0">
            <a:noAutofit/>
          </a:bodyPr>
          <a:lstStyle/>
          <a:p>
            <a:pPr eaLnBrk="1" fontAlgn="auto" hangingPunct="1">
              <a:spcAft>
                <a:spcPts val="0"/>
              </a:spcAft>
              <a:defRPr/>
            </a:pPr>
            <a:r>
              <a:rPr lang="en-US" altLang="en-US" sz="2550" dirty="0"/>
              <a:t>CONCLUSIONS</a:t>
            </a:r>
          </a:p>
        </p:txBody>
      </p:sp>
      <p:sp>
        <p:nvSpPr>
          <p:cNvPr id="37892" name="Rectangle 3">
            <a:extLst>
              <a:ext uri="{FF2B5EF4-FFF2-40B4-BE49-F238E27FC236}">
                <a16:creationId xmlns:a16="http://schemas.microsoft.com/office/drawing/2014/main" id="{BFE48D95-B149-07A9-4D47-E0E0B86FFFC7}"/>
              </a:ext>
            </a:extLst>
          </p:cNvPr>
          <p:cNvSpPr>
            <a:spLocks noGrp="1" noChangeArrowheads="1"/>
          </p:cNvSpPr>
          <p:nvPr>
            <p:ph idx="1"/>
          </p:nvPr>
        </p:nvSpPr>
        <p:spPr>
          <a:xfrm>
            <a:off x="800100" y="831850"/>
            <a:ext cx="7200900" cy="3711575"/>
          </a:xfrm>
        </p:spPr>
        <p:txBody>
          <a:bodyPr/>
          <a:lstStyle/>
          <a:p>
            <a:pPr algn="just" eaLnBrk="1" hangingPunct="1"/>
            <a:r>
              <a:rPr lang="en-US" altLang="en-US">
                <a:cs typeface="Arial" panose="020B0604020202020204" pitchFamily="34" charset="0"/>
              </a:rPr>
              <a:t>The Autonomous Mill of the future is a pulp &amp; paper mill that benefits from the use of Digital Twins utilizing a Process Model coupled with a Control Model of the real-time Control System to allow the Autonomous Mill to “run itself” with little or no human intervention.</a:t>
            </a:r>
          </a:p>
          <a:p>
            <a:pPr algn="just" eaLnBrk="1" hangingPunct="1"/>
            <a:r>
              <a:rPr lang="en-US" altLang="en-US">
                <a:cs typeface="Arial" panose="020B0604020202020204" pitchFamily="34" charset="0"/>
              </a:rPr>
              <a:t>After reading this paper, you have an idea of several specific areas around the six “islands” of the mill where robust and well-maintained control system optimization, Advanced Process Control (APC), and Model-Based Predictive Control (MPC) can increase production, decrease costs, and autonomously operate the mill of the future.</a:t>
            </a:r>
          </a:p>
        </p:txBody>
      </p:sp>
      <p:sp>
        <p:nvSpPr>
          <p:cNvPr id="135172" name="Slide Number Placeholder 3">
            <a:extLst>
              <a:ext uri="{FF2B5EF4-FFF2-40B4-BE49-F238E27FC236}">
                <a16:creationId xmlns:a16="http://schemas.microsoft.com/office/drawing/2014/main" id="{E68C9F8A-7A4A-CDE2-339F-F7F2315582D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4EC895E-AB2E-48DE-99EB-25426F458182}" type="slidenum">
              <a:rPr lang="en-US" altLang="en-US" sz="1800">
                <a:solidFill>
                  <a:srgbClr val="0066A1"/>
                </a:solidFill>
                <a:latin typeface="Calibri" panose="020F0502020204030204" pitchFamily="34" charset="0"/>
              </a:rPr>
              <a:pPr eaLnBrk="1" hangingPunct="1"/>
              <a:t>64</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04CDFBB7-291A-C910-4581-91567ABC0571}"/>
              </a:ext>
            </a:extLst>
          </p:cNvPr>
          <p:cNvSpPr>
            <a:spLocks noGrp="1" noChangeArrowheads="1"/>
          </p:cNvSpPr>
          <p:nvPr>
            <p:ph type="title"/>
          </p:nvPr>
        </p:nvSpPr>
        <p:spPr>
          <a:xfrm>
            <a:off x="1200150" y="285750"/>
            <a:ext cx="5829300" cy="342900"/>
          </a:xfrm>
        </p:spPr>
        <p:txBody>
          <a:bodyPr rtlCol="0">
            <a:noAutofit/>
          </a:bodyPr>
          <a:lstStyle/>
          <a:p>
            <a:pPr algn="ctr" eaLnBrk="1" fontAlgn="auto" hangingPunct="1">
              <a:spcAft>
                <a:spcPts val="0"/>
              </a:spcAft>
              <a:defRPr/>
            </a:pPr>
            <a:r>
              <a:rPr lang="en-US" altLang="en-US" sz="2550" dirty="0"/>
              <a:t>ACKNOWLEDGEMENTS</a:t>
            </a:r>
          </a:p>
        </p:txBody>
      </p:sp>
      <p:sp>
        <p:nvSpPr>
          <p:cNvPr id="69635" name="Rectangle 3">
            <a:extLst>
              <a:ext uri="{FF2B5EF4-FFF2-40B4-BE49-F238E27FC236}">
                <a16:creationId xmlns:a16="http://schemas.microsoft.com/office/drawing/2014/main" id="{11A09E9D-06DD-7AD6-9E83-7C752A728271}"/>
              </a:ext>
            </a:extLst>
          </p:cNvPr>
          <p:cNvSpPr>
            <a:spLocks noGrp="1" noChangeArrowheads="1"/>
          </p:cNvSpPr>
          <p:nvPr>
            <p:ph idx="1"/>
          </p:nvPr>
        </p:nvSpPr>
        <p:spPr>
          <a:xfrm>
            <a:off x="0" y="687388"/>
            <a:ext cx="9144000" cy="3630612"/>
          </a:xfrm>
        </p:spPr>
        <p:txBody>
          <a:bodyPr/>
          <a:lstStyle/>
          <a:p>
            <a:pPr eaLnBrk="1" hangingPunct="1">
              <a:spcBef>
                <a:spcPts val="300"/>
              </a:spcBef>
              <a:spcAft>
                <a:spcPts val="300"/>
              </a:spcAft>
            </a:pPr>
            <a:r>
              <a:rPr lang="en-US" altLang="en-US">
                <a:cs typeface="Arial" panose="020B0604020202020204" pitchFamily="34" charset="0"/>
              </a:rPr>
              <a:t>I must acknowledge several people without whose help throughout my life and career I would not have been able to gain the necessary experience in pulp and paper mills to write this paper. </a:t>
            </a:r>
          </a:p>
          <a:p>
            <a:pPr eaLnBrk="1" hangingPunct="1">
              <a:spcBef>
                <a:spcPts val="300"/>
              </a:spcBef>
              <a:spcAft>
                <a:spcPts val="300"/>
              </a:spcAft>
            </a:pPr>
            <a:r>
              <a:rPr lang="en-US" altLang="en-US">
                <a:cs typeface="Arial" panose="020B0604020202020204" pitchFamily="34" charset="0"/>
              </a:rPr>
              <a:t>To John Lavigne, ISA Pulp and Paper Industry Division member and ISA Fellow and the author of “An Introduction to Paper Industry Instrumentation”. </a:t>
            </a:r>
          </a:p>
          <a:p>
            <a:pPr eaLnBrk="1" hangingPunct="1">
              <a:spcBef>
                <a:spcPts val="300"/>
              </a:spcBef>
              <a:spcAft>
                <a:spcPts val="300"/>
              </a:spcAft>
            </a:pPr>
            <a:r>
              <a:rPr lang="en-US" altLang="en-US">
                <a:cs typeface="Arial" panose="020B0604020202020204" pitchFamily="34" charset="0"/>
              </a:rPr>
              <a:t>To Gary Smook, British Columbia Institute of Technology instructor and author of the “Handbook for Pulp and Paper Technologists”. </a:t>
            </a:r>
          </a:p>
          <a:p>
            <a:pPr eaLnBrk="1" hangingPunct="1">
              <a:spcBef>
                <a:spcPts val="300"/>
              </a:spcBef>
              <a:spcAft>
                <a:spcPts val="300"/>
              </a:spcAft>
            </a:pPr>
            <a:r>
              <a:rPr lang="en-US" altLang="en-US">
                <a:cs typeface="Arial" panose="020B0604020202020204" pitchFamily="34" charset="0"/>
              </a:rPr>
              <a:t>To Matt McGarry, my coworker from H.A.Simons Ltd in Vancouver</a:t>
            </a:r>
          </a:p>
          <a:p>
            <a:pPr eaLnBrk="1" hangingPunct="1">
              <a:spcBef>
                <a:spcPts val="300"/>
              </a:spcBef>
              <a:spcAft>
                <a:spcPts val="300"/>
              </a:spcAft>
            </a:pPr>
            <a:r>
              <a:rPr lang="en-US" altLang="en-US">
                <a:cs typeface="Arial" panose="020B0604020202020204" pitchFamily="34" charset="0"/>
              </a:rPr>
              <a:t>To Greg McMillan, ISA Fellow, who allowed me to “pick his brain” about mimic &amp; modelling</a:t>
            </a:r>
          </a:p>
          <a:p>
            <a:pPr eaLnBrk="1" hangingPunct="1">
              <a:spcBef>
                <a:spcPts val="300"/>
              </a:spcBef>
              <a:spcAft>
                <a:spcPts val="300"/>
              </a:spcAft>
            </a:pPr>
            <a:r>
              <a:rPr lang="en-US" altLang="en-US">
                <a:cs typeface="Arial" panose="020B0604020202020204" pitchFamily="34" charset="0"/>
              </a:rPr>
              <a:t>To Steve and Rick Van Fleet, my supervisors (and friends) and two of the brightest pulp and paper minds I have ever met </a:t>
            </a:r>
          </a:p>
          <a:p>
            <a:pPr eaLnBrk="1" hangingPunct="1">
              <a:spcBef>
                <a:spcPts val="300"/>
              </a:spcBef>
              <a:spcAft>
                <a:spcPts val="300"/>
              </a:spcAft>
            </a:pPr>
            <a:r>
              <a:rPr lang="en-US" altLang="en-US">
                <a:cs typeface="Arial" panose="020B0604020202020204" pitchFamily="34" charset="0"/>
              </a:rPr>
              <a:t>And finally, saving the best for last, to my Dad, Gary</a:t>
            </a:r>
          </a:p>
        </p:txBody>
      </p:sp>
      <p:sp>
        <p:nvSpPr>
          <p:cNvPr id="137220" name="Slide Number Placeholder 3">
            <a:extLst>
              <a:ext uri="{FF2B5EF4-FFF2-40B4-BE49-F238E27FC236}">
                <a16:creationId xmlns:a16="http://schemas.microsoft.com/office/drawing/2014/main" id="{A00CCF8D-E68B-D32F-7D58-7C5C8F7869BD}"/>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01E3C8E4-CEA5-4D31-8E56-519000D2000F}" type="slidenum">
              <a:rPr lang="en-US" altLang="en-US" sz="1800">
                <a:solidFill>
                  <a:srgbClr val="0066A1"/>
                </a:solidFill>
                <a:latin typeface="Calibri" panose="020F0502020204030204" pitchFamily="34" charset="0"/>
              </a:rPr>
              <a:pPr eaLnBrk="1" hangingPunct="1"/>
              <a:t>65</a:t>
            </a:fld>
            <a:endParaRPr lang="en-US" altLang="en-US" sz="1800">
              <a:solidFill>
                <a:srgbClr val="0066A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ED2E1739-0A9B-7687-9594-7A0F467940F5}"/>
              </a:ext>
            </a:extLst>
          </p:cNvPr>
          <p:cNvSpPr>
            <a:spLocks noGrp="1" noChangeArrowheads="1"/>
          </p:cNvSpPr>
          <p:nvPr>
            <p:ph type="title"/>
          </p:nvPr>
        </p:nvSpPr>
        <p:spPr>
          <a:xfrm>
            <a:off x="2813050" y="84138"/>
            <a:ext cx="3227388" cy="774700"/>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QUESTIONS ?</a:t>
            </a:r>
          </a:p>
        </p:txBody>
      </p:sp>
      <p:sp>
        <p:nvSpPr>
          <p:cNvPr id="139267" name="Text Placeholder 5">
            <a:extLst>
              <a:ext uri="{FF2B5EF4-FFF2-40B4-BE49-F238E27FC236}">
                <a16:creationId xmlns:a16="http://schemas.microsoft.com/office/drawing/2014/main" id="{D4A80DE2-E525-CA9D-C8F8-85E3CD7E186B}"/>
              </a:ext>
            </a:extLst>
          </p:cNvPr>
          <p:cNvSpPr>
            <a:spLocks noGrp="1" noChangeArrowheads="1"/>
          </p:cNvSpPr>
          <p:nvPr>
            <p:ph type="body" idx="1"/>
          </p:nvPr>
        </p:nvSpPr>
        <p:spPr>
          <a:xfrm>
            <a:off x="547688" y="993775"/>
            <a:ext cx="7886700" cy="3668713"/>
          </a:xfrm>
        </p:spPr>
        <p:txBody>
          <a:bodyPr/>
          <a:lstStyle/>
          <a:p>
            <a:pPr algn="ctr" eaLnBrk="1" hangingPunct="1">
              <a:lnSpc>
                <a:spcPct val="150000"/>
              </a:lnSpc>
              <a:spcBef>
                <a:spcPct val="0"/>
              </a:spcBef>
              <a:buFont typeface="LucidaGrande"/>
              <a:buNone/>
            </a:pPr>
            <a:r>
              <a:rPr lang="en-US" altLang="en-US" sz="2400"/>
              <a:t>If you think of questions later:</a:t>
            </a:r>
          </a:p>
          <a:p>
            <a:pPr algn="ctr" eaLnBrk="1" hangingPunct="1">
              <a:lnSpc>
                <a:spcPct val="150000"/>
              </a:lnSpc>
              <a:spcBef>
                <a:spcPct val="0"/>
              </a:spcBef>
              <a:buFont typeface="LucidaGrande"/>
              <a:buNone/>
            </a:pPr>
            <a:r>
              <a:rPr lang="en-US" altLang="en-US" sz="2400"/>
              <a:t>Feel free to call or email me:</a:t>
            </a:r>
          </a:p>
          <a:p>
            <a:pPr algn="ctr" eaLnBrk="1" hangingPunct="1">
              <a:lnSpc>
                <a:spcPct val="150000"/>
              </a:lnSpc>
              <a:spcBef>
                <a:spcPct val="0"/>
              </a:spcBef>
              <a:buFont typeface="LucidaGrande"/>
              <a:buNone/>
            </a:pPr>
            <a:r>
              <a:rPr lang="en-US" altLang="en-US" sz="2400"/>
              <a:t>m: +1 (251) 454-1200</a:t>
            </a:r>
          </a:p>
          <a:p>
            <a:pPr algn="ctr" eaLnBrk="1" hangingPunct="1">
              <a:lnSpc>
                <a:spcPct val="150000"/>
              </a:lnSpc>
              <a:spcBef>
                <a:spcPct val="0"/>
              </a:spcBef>
            </a:pPr>
            <a:r>
              <a:rPr lang="en-US" altLang="en-US" sz="2400">
                <a:hlinkClick r:id="rId3"/>
              </a:rPr>
              <a:t>brad.carlberg@bsc-engineering.com</a:t>
            </a:r>
            <a:r>
              <a:rPr lang="en-US" altLang="en-US" sz="2400"/>
              <a:t> </a:t>
            </a:r>
          </a:p>
          <a:p>
            <a:pPr algn="ctr" eaLnBrk="1" hangingPunct="1">
              <a:lnSpc>
                <a:spcPct val="150000"/>
              </a:lnSpc>
              <a:spcBef>
                <a:spcPct val="0"/>
              </a:spcBef>
              <a:buFont typeface="LucidaGrande"/>
              <a:buNone/>
            </a:pPr>
            <a:r>
              <a:rPr lang="en-US" altLang="en-US" sz="2400">
                <a:hlinkClick r:id="rId4"/>
              </a:rPr>
              <a:t>"The Autonomous Mill: Utilizing Digital Twins to Optimize the Pulp &amp; Paper Mill of the Future"</a:t>
            </a:r>
            <a:r>
              <a:rPr lang="en-US" altLang="en-US" sz="2400"/>
              <a:t> </a:t>
            </a:r>
          </a:p>
        </p:txBody>
      </p:sp>
      <p:sp>
        <p:nvSpPr>
          <p:cNvPr id="139268" name="Slide Number Placeholder 3">
            <a:extLst>
              <a:ext uri="{FF2B5EF4-FFF2-40B4-BE49-F238E27FC236}">
                <a16:creationId xmlns:a16="http://schemas.microsoft.com/office/drawing/2014/main" id="{EBD48494-DDB0-D9F1-BC5A-D13C343749C3}"/>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8416EE8-97BA-4A03-B927-BA3F9A14A698}" type="slidenum">
              <a:rPr lang="en-US" altLang="en-US" sz="1800">
                <a:solidFill>
                  <a:srgbClr val="0066A1"/>
                </a:solidFill>
                <a:latin typeface="Calibri" panose="020F0502020204030204" pitchFamily="34" charset="0"/>
              </a:rPr>
              <a:pPr eaLnBrk="1" hangingPunct="1"/>
              <a:t>66</a:t>
            </a:fld>
            <a:endParaRPr lang="en-US" altLang="en-US" sz="1800">
              <a:solidFill>
                <a:srgbClr val="0066A1"/>
              </a:solidFill>
              <a:latin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5DD350A7-E6B4-D7E2-1403-EA4F0F97FBD8}"/>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41315" name="Slide Number Placeholder 3">
            <a:extLst>
              <a:ext uri="{FF2B5EF4-FFF2-40B4-BE49-F238E27FC236}">
                <a16:creationId xmlns:a16="http://schemas.microsoft.com/office/drawing/2014/main" id="{46DF5F14-BACB-48D5-CACF-8163AB01E621}"/>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CDF9D2C7-C19A-4834-B1C7-D2DD795327D0}" type="slidenum">
              <a:rPr lang="en-US" altLang="en-US" sz="1800">
                <a:solidFill>
                  <a:srgbClr val="0066A1"/>
                </a:solidFill>
                <a:latin typeface="Calibri" panose="020F0502020204030204" pitchFamily="34" charset="0"/>
              </a:rPr>
              <a:pPr eaLnBrk="1" hangingPunct="1"/>
              <a:t>67</a:t>
            </a:fld>
            <a:endParaRPr lang="en-US" altLang="en-US" sz="1800">
              <a:solidFill>
                <a:srgbClr val="0066A1"/>
              </a:solidFill>
              <a:latin typeface="Calibri" panose="020F0502020204030204" pitchFamily="34" charset="0"/>
            </a:endParaRPr>
          </a:p>
        </p:txBody>
      </p:sp>
      <p:sp>
        <p:nvSpPr>
          <p:cNvPr id="2" name="Text Placeholder 1">
            <a:extLst>
              <a:ext uri="{FF2B5EF4-FFF2-40B4-BE49-F238E27FC236}">
                <a16:creationId xmlns:a16="http://schemas.microsoft.com/office/drawing/2014/main" id="{4F50E7EA-2D7F-C87C-B824-EA4B2D428E6E}"/>
              </a:ext>
            </a:extLst>
          </p:cNvPr>
          <p:cNvSpPr>
            <a:spLocks noGrp="1"/>
          </p:cNvSpPr>
          <p:nvPr>
            <p:ph type="body" idx="1"/>
          </p:nvPr>
        </p:nvSpPr>
        <p:spPr>
          <a:xfrm>
            <a:off x="66675" y="528638"/>
            <a:ext cx="8945563" cy="4303712"/>
          </a:xfrm>
        </p:spPr>
        <p:txBody>
          <a:bodyPr/>
          <a:lstStyle/>
          <a:p>
            <a:pPr algn="just">
              <a:spcBef>
                <a:spcPts val="250"/>
              </a:spcBef>
              <a:spcAft>
                <a:spcPts val="250"/>
              </a:spcAft>
              <a:defRPr/>
            </a:pPr>
            <a:r>
              <a:rPr lang="en-US" sz="1600" dirty="0">
                <a:latin typeface="+mj-lt"/>
                <a:ea typeface="Calibri" panose="020F0502020204030204" pitchFamily="34" charset="0"/>
              </a:rPr>
              <a:t>[1] Cover Story – “DIGITAL TRANSFORMATION: Digital Twins Enable the Autonomous Paper Mill”; </a:t>
            </a:r>
            <a:r>
              <a:rPr lang="en-US" sz="1600" dirty="0" err="1">
                <a:latin typeface="+mj-lt"/>
                <a:ea typeface="Calibri" panose="020F0502020204030204" pitchFamily="34" charset="0"/>
              </a:rPr>
              <a:t>InTech</a:t>
            </a:r>
            <a:r>
              <a:rPr lang="en-US" sz="1600" dirty="0">
                <a:latin typeface="+mj-lt"/>
                <a:ea typeface="Calibri" panose="020F0502020204030204" pitchFamily="34" charset="0"/>
              </a:rPr>
              <a:t> Magazine; August 2021 | Vol 68, Issue 4; ISSN 0192-303X; © International Society of Automation (ISA). Awarded 2022 Excellence in Technical Presentation by the ISA Society Honors &amp; Awards Committee at the November 2022 in Galveston Island, TX, USA</a:t>
            </a:r>
          </a:p>
          <a:p>
            <a:pPr algn="just">
              <a:spcBef>
                <a:spcPts val="250"/>
              </a:spcBef>
              <a:spcAft>
                <a:spcPts val="250"/>
              </a:spcAft>
              <a:defRPr/>
            </a:pPr>
            <a:r>
              <a:rPr lang="en-US" sz="1600" dirty="0">
                <a:latin typeface="+mj-lt"/>
                <a:ea typeface="Calibri" panose="020F0502020204030204" pitchFamily="34" charset="0"/>
              </a:rPr>
              <a:t>[2] ISO TECHNICAL REPORT TR 24464 1st Edition, November 2020</a:t>
            </a:r>
          </a:p>
          <a:p>
            <a:pPr algn="just">
              <a:spcBef>
                <a:spcPts val="250"/>
              </a:spcBef>
              <a:spcAft>
                <a:spcPts val="250"/>
              </a:spcAft>
              <a:defRPr/>
            </a:pPr>
            <a:r>
              <a:rPr lang="en-US" sz="1600" dirty="0">
                <a:latin typeface="+mj-lt"/>
                <a:ea typeface="Calibri" panose="020F0502020204030204" pitchFamily="34" charset="0"/>
              </a:rPr>
              <a:t>[3] ISO 23247; Automation Systems and Integration — Digital Twin Framework for Manufacturing</a:t>
            </a:r>
          </a:p>
          <a:p>
            <a:pPr algn="just">
              <a:spcBef>
                <a:spcPts val="250"/>
              </a:spcBef>
              <a:spcAft>
                <a:spcPts val="250"/>
              </a:spcAft>
              <a:defRPr/>
            </a:pPr>
            <a:r>
              <a:rPr lang="en-US" sz="1600" dirty="0">
                <a:latin typeface="+mj-lt"/>
                <a:ea typeface="Calibri" panose="020F0502020204030204" pitchFamily="34" charset="0"/>
              </a:rPr>
              <a:t>[4] ISO/IEC TR 30172 ED1: Digital Twin - Use cases</a:t>
            </a:r>
          </a:p>
          <a:p>
            <a:pPr algn="just">
              <a:spcBef>
                <a:spcPts val="250"/>
              </a:spcBef>
              <a:spcAft>
                <a:spcPts val="250"/>
              </a:spcAft>
              <a:defRPr/>
            </a:pPr>
            <a:r>
              <a:rPr lang="en-US" sz="1600" dirty="0">
                <a:latin typeface="+mj-lt"/>
                <a:ea typeface="Calibri" panose="020F0502020204030204" pitchFamily="34" charset="0"/>
              </a:rPr>
              <a:t>[5] ISO/IEC 30173 ED1: Digital Twin - Concepts and terminology</a:t>
            </a:r>
          </a:p>
          <a:p>
            <a:pPr algn="just">
              <a:spcBef>
                <a:spcPts val="250"/>
              </a:spcBef>
              <a:spcAft>
                <a:spcPts val="250"/>
              </a:spcAft>
              <a:defRPr/>
            </a:pPr>
            <a:r>
              <a:rPr lang="en-US" sz="1600" dirty="0">
                <a:latin typeface="+mj-lt"/>
                <a:ea typeface="Calibri" panose="020F0502020204030204" pitchFamily="34" charset="0"/>
              </a:rPr>
              <a:t>[6] “The Start of Arauco’s MAPA Project”; Andritz Spectrum No. 39-/ 1-2019</a:t>
            </a:r>
          </a:p>
          <a:p>
            <a:pPr algn="just">
              <a:spcBef>
                <a:spcPts val="250"/>
              </a:spcBef>
              <a:spcAft>
                <a:spcPts val="250"/>
              </a:spcAft>
              <a:defRPr/>
            </a:pPr>
            <a:r>
              <a:rPr lang="en-US" sz="1600" dirty="0">
                <a:latin typeface="+mj-lt"/>
                <a:ea typeface="Calibri" panose="020F0502020204030204" pitchFamily="34" charset="0"/>
              </a:rPr>
              <a:t>[7] “Eldorado Celulose: Self Driving Mill”; Andritz Spectrum, No. 36 / 2-2017</a:t>
            </a:r>
          </a:p>
          <a:p>
            <a:pPr algn="just">
              <a:spcBef>
                <a:spcPts val="250"/>
              </a:spcBef>
              <a:spcAft>
                <a:spcPts val="250"/>
              </a:spcAft>
              <a:defRPr/>
            </a:pPr>
            <a:r>
              <a:rPr lang="en-US" sz="1600" dirty="0">
                <a:latin typeface="+mj-lt"/>
                <a:ea typeface="Calibri" panose="020F0502020204030204" pitchFamily="34" charset="0"/>
              </a:rPr>
              <a:t>[8] Daniel A. Silva, Minera Los </a:t>
            </a:r>
            <a:r>
              <a:rPr lang="en-US" sz="1600" dirty="0" err="1">
                <a:latin typeface="+mj-lt"/>
                <a:ea typeface="Calibri" panose="020F0502020204030204" pitchFamily="34" charset="0"/>
              </a:rPr>
              <a:t>Pelambres</a:t>
            </a:r>
            <a:r>
              <a:rPr lang="en-US" sz="1600" dirty="0">
                <a:latin typeface="+mj-lt"/>
                <a:ea typeface="Calibri" panose="020F0502020204030204" pitchFamily="34" charset="0"/>
              </a:rPr>
              <a:t>, Salamanca, Chile; Matt F. McGarry, Andritz Automation, Bellingham WA, USA; Andrés P. Rojas, Andritz Automation, Santiago, Chile; Rodrigo A. Gracia, Andritz Automation, Santiago, Chile; “Streamlining the Steps to Optimized Production: Project process modelling, Advanced Control, and Simulator Based Training for Optimized Operation – Case Studies”; Presented at CIM Conference, May 11-13, 2014, Vancouver, BC, Canada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B33FAC96-C21F-9A59-330F-993E2122FA3E}"/>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43363" name="Slide Number Placeholder 3">
            <a:extLst>
              <a:ext uri="{FF2B5EF4-FFF2-40B4-BE49-F238E27FC236}">
                <a16:creationId xmlns:a16="http://schemas.microsoft.com/office/drawing/2014/main" id="{316307F7-F6BF-A338-8AAC-79314A9F4109}"/>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3A912234-14A6-4EDB-9598-9B7CEECC7A80}" type="slidenum">
              <a:rPr lang="en-US" altLang="en-US" sz="1800">
                <a:solidFill>
                  <a:srgbClr val="0066A1"/>
                </a:solidFill>
                <a:latin typeface="Calibri" panose="020F0502020204030204" pitchFamily="34" charset="0"/>
              </a:rPr>
              <a:pPr eaLnBrk="1" hangingPunct="1"/>
              <a:t>68</a:t>
            </a:fld>
            <a:endParaRPr lang="en-US" altLang="en-US" sz="1800">
              <a:solidFill>
                <a:srgbClr val="0066A1"/>
              </a:solidFill>
              <a:latin typeface="Calibri" panose="020F0502020204030204" pitchFamily="34" charset="0"/>
            </a:endParaRPr>
          </a:p>
        </p:txBody>
      </p:sp>
      <p:sp>
        <p:nvSpPr>
          <p:cNvPr id="2" name="Text Placeholder 1">
            <a:extLst>
              <a:ext uri="{FF2B5EF4-FFF2-40B4-BE49-F238E27FC236}">
                <a16:creationId xmlns:a16="http://schemas.microsoft.com/office/drawing/2014/main" id="{532B1630-1E1C-CD9A-D967-D4CF0666F67E}"/>
              </a:ext>
            </a:extLst>
          </p:cNvPr>
          <p:cNvSpPr>
            <a:spLocks noGrp="1"/>
          </p:cNvSpPr>
          <p:nvPr>
            <p:ph type="body" idx="1"/>
          </p:nvPr>
        </p:nvSpPr>
        <p:spPr>
          <a:xfrm>
            <a:off x="93663" y="528638"/>
            <a:ext cx="8918575" cy="4303712"/>
          </a:xfrm>
        </p:spPr>
        <p:txBody>
          <a:bodyPr/>
          <a:lstStyle/>
          <a:p>
            <a:pPr>
              <a:spcBef>
                <a:spcPts val="450"/>
              </a:spcBef>
              <a:spcAft>
                <a:spcPts val="450"/>
              </a:spcAft>
              <a:defRPr/>
            </a:pPr>
            <a:r>
              <a:rPr lang="en-US" sz="1600" dirty="0">
                <a:latin typeface="+mj-lt"/>
                <a:ea typeface="Calibri" panose="020F0502020204030204" pitchFamily="34" charset="0"/>
              </a:rPr>
              <a:t>[9] “What Is a Digital Twin? 3 things you need to know”; </a:t>
            </a:r>
            <a:r>
              <a:rPr lang="en-US" sz="1600" u="sng" dirty="0">
                <a:solidFill>
                  <a:srgbClr val="0563C1"/>
                </a:solidFill>
                <a:latin typeface="+mj-lt"/>
                <a:ea typeface="Calibri" panose="020F0502020204030204" pitchFamily="34" charset="0"/>
                <a:hlinkClick r:id="rId3"/>
              </a:rPr>
              <a:t>https://www.mathworks.com/discovery/digital-twin.html#digitaltwins-with-matlab-and-simulink</a:t>
            </a:r>
            <a:endParaRPr lang="en-US" sz="1600" dirty="0">
              <a:latin typeface="+mj-lt"/>
              <a:ea typeface="Calibri" panose="020F0502020204030204" pitchFamily="34" charset="0"/>
            </a:endParaRPr>
          </a:p>
          <a:p>
            <a:pPr algn="just">
              <a:spcBef>
                <a:spcPts val="450"/>
              </a:spcBef>
              <a:spcAft>
                <a:spcPts val="450"/>
              </a:spcAft>
              <a:defRPr/>
            </a:pPr>
            <a:r>
              <a:rPr lang="en-US" sz="1600" dirty="0">
                <a:latin typeface="+mj-lt"/>
                <a:ea typeface="Calibri" panose="020F0502020204030204" pitchFamily="34" charset="0"/>
              </a:rPr>
              <a:t>[10] Greg K. McMillan; “Understanding and Applying Simulation Fidelity to the Digital Twin”; July, 2018</a:t>
            </a:r>
          </a:p>
          <a:p>
            <a:pPr algn="just">
              <a:spcBef>
                <a:spcPts val="450"/>
              </a:spcBef>
              <a:spcAft>
                <a:spcPts val="450"/>
              </a:spcAft>
              <a:defRPr/>
            </a:pPr>
            <a:r>
              <a:rPr lang="en-US" sz="1600" dirty="0">
                <a:latin typeface="+mj-lt"/>
                <a:ea typeface="Calibri" panose="020F0502020204030204" pitchFamily="34" charset="0"/>
              </a:rPr>
              <a:t>[11] André Luis Bogo &amp; </a:t>
            </a:r>
            <a:r>
              <a:rPr lang="en-US" sz="1600" dirty="0" err="1">
                <a:latin typeface="+mj-lt"/>
                <a:ea typeface="Calibri" panose="020F0502020204030204" pitchFamily="34" charset="0"/>
              </a:rPr>
              <a:t>Patrícia</a:t>
            </a:r>
            <a:r>
              <a:rPr lang="en-US" sz="1600" dirty="0">
                <a:latin typeface="+mj-lt"/>
                <a:ea typeface="Calibri" panose="020F0502020204030204" pitchFamily="34" charset="0"/>
              </a:rPr>
              <a:t> Nunes, Aracruz Celulose S.A., </a:t>
            </a:r>
            <a:r>
              <a:rPr lang="en-US" sz="1600" dirty="0" err="1">
                <a:latin typeface="+mj-lt"/>
                <a:ea typeface="Calibri" panose="020F0502020204030204" pitchFamily="34" charset="0"/>
              </a:rPr>
              <a:t>Espirito</a:t>
            </a:r>
            <a:r>
              <a:rPr lang="en-US" sz="1600" dirty="0">
                <a:latin typeface="+mj-lt"/>
                <a:ea typeface="Calibri" panose="020F0502020204030204" pitchFamily="34" charset="0"/>
              </a:rPr>
              <a:t> Santo, Brasil; Gabriel Hidalgo; IDEAS Simulation, Inc.; Vancouver, Canada; and Donald Wayne </a:t>
            </a:r>
            <a:r>
              <a:rPr lang="en-US" sz="1600" dirty="0" err="1">
                <a:latin typeface="+mj-lt"/>
                <a:ea typeface="Calibri" panose="020F0502020204030204" pitchFamily="34" charset="0"/>
              </a:rPr>
              <a:t>Herschmiller</a:t>
            </a:r>
            <a:r>
              <a:rPr lang="en-US" sz="1600" dirty="0">
                <a:latin typeface="+mj-lt"/>
                <a:ea typeface="Calibri" panose="020F0502020204030204" pitchFamily="34" charset="0"/>
              </a:rPr>
              <a:t> </a:t>
            </a:r>
            <a:r>
              <a:rPr lang="en-US" sz="1600" dirty="0" err="1">
                <a:latin typeface="+mj-lt"/>
                <a:ea typeface="Calibri" panose="020F0502020204030204" pitchFamily="34" charset="0"/>
              </a:rPr>
              <a:t>Veracel</a:t>
            </a:r>
            <a:r>
              <a:rPr lang="en-US" sz="1600" dirty="0">
                <a:latin typeface="+mj-lt"/>
                <a:ea typeface="Calibri" panose="020F0502020204030204" pitchFamily="34" charset="0"/>
              </a:rPr>
              <a:t> Celulose S.A., São Paulo, Brasil; “Aracruz Uses a Dynamic Simulator for control system Staging and Operator Training”.</a:t>
            </a:r>
          </a:p>
          <a:p>
            <a:pPr algn="just">
              <a:spcBef>
                <a:spcPts val="450"/>
              </a:spcBef>
              <a:spcAft>
                <a:spcPts val="450"/>
              </a:spcAft>
              <a:defRPr/>
            </a:pPr>
            <a:r>
              <a:rPr lang="en-US" sz="1600" dirty="0">
                <a:latin typeface="+mj-lt"/>
                <a:ea typeface="Calibri" panose="020F0502020204030204" pitchFamily="34" charset="0"/>
              </a:rPr>
              <a:t>[12] Brett W. </a:t>
            </a:r>
            <a:r>
              <a:rPr lang="en-US" sz="1600" dirty="0" err="1">
                <a:latin typeface="+mj-lt"/>
                <a:ea typeface="Calibri" panose="020F0502020204030204" pitchFamily="34" charset="0"/>
              </a:rPr>
              <a:t>Schug</a:t>
            </a:r>
            <a:r>
              <a:rPr lang="en-US" sz="1600" dirty="0">
                <a:latin typeface="+mj-lt"/>
                <a:ea typeface="Calibri" panose="020F0502020204030204" pitchFamily="34" charset="0"/>
              </a:rPr>
              <a:t>, Andritz Automation, Decatur, GA, United States. Michael R. </a:t>
            </a:r>
            <a:r>
              <a:rPr lang="en-US" sz="1600" dirty="0" err="1">
                <a:latin typeface="+mj-lt"/>
                <a:ea typeface="Calibri" panose="020F0502020204030204" pitchFamily="34" charset="0"/>
              </a:rPr>
              <a:t>Nees</a:t>
            </a:r>
            <a:r>
              <a:rPr lang="en-US" sz="1600" dirty="0">
                <a:latin typeface="+mj-lt"/>
                <a:ea typeface="Calibri" panose="020F0502020204030204" pitchFamily="34" charset="0"/>
              </a:rPr>
              <a:t> &amp; Thomas V. </a:t>
            </a:r>
            <a:r>
              <a:rPr lang="en-US" sz="1600" dirty="0" err="1">
                <a:latin typeface="+mj-lt"/>
                <a:ea typeface="Calibri" panose="020F0502020204030204" pitchFamily="34" charset="0"/>
              </a:rPr>
              <a:t>Gamarano</a:t>
            </a:r>
            <a:r>
              <a:rPr lang="en-US" sz="1600" dirty="0">
                <a:latin typeface="+mj-lt"/>
                <a:ea typeface="Calibri" panose="020F0502020204030204" pitchFamily="34" charset="0"/>
              </a:rPr>
              <a:t>; Newmont Mining Corp., Greenwood Village, CO, United States. “Process Simulation for Improved mill Design Through P&amp;ID Validation”; Presented at SME 2012, Seattle, Washington, USA, February 22, 2012.</a:t>
            </a:r>
          </a:p>
          <a:p>
            <a:pPr algn="just">
              <a:spcBef>
                <a:spcPts val="450"/>
              </a:spcBef>
              <a:spcAft>
                <a:spcPts val="450"/>
              </a:spcAft>
              <a:defRPr/>
            </a:pPr>
            <a:r>
              <a:rPr lang="en-US" sz="1600" dirty="0">
                <a:latin typeface="+mj-lt"/>
                <a:ea typeface="Calibri" panose="020F0502020204030204" pitchFamily="34" charset="0"/>
              </a:rPr>
              <a:t>[13] Lavigne, John R., “An Introduction to Paper Industry Instrumentation”, Revised Edition, Miller Freeman Publications, Inc., San Francisco, CA, 1977, ISBN: 0-87930-069-8.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5F98EEE7-C902-1CE2-BB1E-16AC103910C7}"/>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45411" name="Slide Number Placeholder 3">
            <a:extLst>
              <a:ext uri="{FF2B5EF4-FFF2-40B4-BE49-F238E27FC236}">
                <a16:creationId xmlns:a16="http://schemas.microsoft.com/office/drawing/2014/main" id="{7BFBA69D-E47F-20BA-07F9-DA9E1FBE6FD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D6A56460-6513-4E10-8018-775D2EA113E6}" type="slidenum">
              <a:rPr lang="en-US" altLang="en-US" sz="1800">
                <a:solidFill>
                  <a:srgbClr val="0066A1"/>
                </a:solidFill>
                <a:latin typeface="Calibri" panose="020F0502020204030204" pitchFamily="34" charset="0"/>
              </a:rPr>
              <a:pPr eaLnBrk="1" hangingPunct="1"/>
              <a:t>69</a:t>
            </a:fld>
            <a:endParaRPr lang="en-US" altLang="en-US" sz="1800">
              <a:solidFill>
                <a:srgbClr val="0066A1"/>
              </a:solidFill>
              <a:latin typeface="Calibri" panose="020F0502020204030204" pitchFamily="34" charset="0"/>
            </a:endParaRPr>
          </a:p>
        </p:txBody>
      </p:sp>
      <p:sp>
        <p:nvSpPr>
          <p:cNvPr id="2" name="Text Placeholder 1">
            <a:extLst>
              <a:ext uri="{FF2B5EF4-FFF2-40B4-BE49-F238E27FC236}">
                <a16:creationId xmlns:a16="http://schemas.microsoft.com/office/drawing/2014/main" id="{003ADF27-02A9-B259-4F72-DFB22A4DE150}"/>
              </a:ext>
            </a:extLst>
          </p:cNvPr>
          <p:cNvSpPr>
            <a:spLocks noGrp="1"/>
          </p:cNvSpPr>
          <p:nvPr>
            <p:ph type="body" idx="1"/>
          </p:nvPr>
        </p:nvSpPr>
        <p:spPr>
          <a:xfrm>
            <a:off x="131763" y="565150"/>
            <a:ext cx="8861425" cy="4267200"/>
          </a:xfrm>
        </p:spPr>
        <p:txBody>
          <a:bodyPr/>
          <a:lstStyle/>
          <a:p>
            <a:pPr algn="just">
              <a:spcBef>
                <a:spcPts val="450"/>
              </a:spcBef>
              <a:spcAft>
                <a:spcPts val="450"/>
              </a:spcAft>
              <a:defRPr/>
            </a:pPr>
            <a:r>
              <a:rPr lang="en-US" sz="1600" dirty="0">
                <a:latin typeface="+mj-lt"/>
                <a:ea typeface="Calibri" panose="020F0502020204030204" pitchFamily="34" charset="0"/>
              </a:rPr>
              <a:t>[14] Smook, Gary A., Author, M. J. </a:t>
            </a:r>
            <a:r>
              <a:rPr lang="en-US" sz="1600" dirty="0" err="1">
                <a:latin typeface="+mj-lt"/>
                <a:ea typeface="Calibri" panose="020F0502020204030204" pitchFamily="34" charset="0"/>
              </a:rPr>
              <a:t>Kocurek</a:t>
            </a:r>
            <a:r>
              <a:rPr lang="en-US" sz="1600" dirty="0">
                <a:latin typeface="+mj-lt"/>
                <a:ea typeface="Calibri" panose="020F0502020204030204" pitchFamily="34" charset="0"/>
              </a:rPr>
              <a:t>, Technical Editor; “Handbook for Pulp and Paper Technologists”, Joint Executive Committee of the Vocational Education Committees of the Pulp and Paper Industry, 1982, ISBN: 0-919893-00-7.</a:t>
            </a:r>
          </a:p>
          <a:p>
            <a:pPr algn="just">
              <a:spcBef>
                <a:spcPts val="450"/>
              </a:spcBef>
              <a:spcAft>
                <a:spcPts val="450"/>
              </a:spcAft>
              <a:defRPr/>
            </a:pPr>
            <a:r>
              <a:rPr lang="en-US" sz="1600" dirty="0">
                <a:latin typeface="+mj-lt"/>
                <a:ea typeface="Calibri" panose="020F0502020204030204" pitchFamily="34" charset="0"/>
              </a:rPr>
              <a:t>[15] CyberBOILER™ Recovery Power Boiler Optimization System Functional Specification for Recovery Boiler at Mead Coated Board, Inc. Mahrt Mill Cottonton, Alabama by Orion CEM, Inc.</a:t>
            </a:r>
          </a:p>
          <a:p>
            <a:pPr algn="just">
              <a:spcBef>
                <a:spcPts val="450"/>
              </a:spcBef>
              <a:spcAft>
                <a:spcPts val="450"/>
              </a:spcAft>
              <a:defRPr/>
            </a:pPr>
            <a:r>
              <a:rPr lang="en-US" sz="1600" dirty="0">
                <a:latin typeface="+mj-lt"/>
                <a:ea typeface="Calibri" panose="020F0502020204030204" pitchFamily="34" charset="0"/>
              </a:rPr>
              <a:t>[16] Danny Tandra, and Sandeep Shah; Clyde-Bergemann, Inc. Advanced Sootblowing Strategy Using Smart Sootblower"; Atlanta, GA</a:t>
            </a:r>
          </a:p>
          <a:p>
            <a:pPr algn="just">
              <a:spcBef>
                <a:spcPts val="450"/>
              </a:spcBef>
              <a:spcAft>
                <a:spcPts val="450"/>
              </a:spcAft>
              <a:defRPr/>
            </a:pPr>
            <a:r>
              <a:rPr lang="en-US" sz="1600" dirty="0">
                <a:latin typeface="+mj-lt"/>
                <a:ea typeface="Calibri" panose="020F0502020204030204" pitchFamily="34" charset="0"/>
              </a:rPr>
              <a:t>[17] Dave </a:t>
            </a:r>
            <a:r>
              <a:rPr lang="en-US" sz="1600" dirty="0" err="1">
                <a:latin typeface="+mj-lt"/>
                <a:ea typeface="Calibri" panose="020F0502020204030204" pitchFamily="34" charset="0"/>
              </a:rPr>
              <a:t>Suplicki</a:t>
            </a:r>
            <a:r>
              <a:rPr lang="en-US" sz="1600" dirty="0">
                <a:latin typeface="+mj-lt"/>
                <a:ea typeface="Calibri" panose="020F0502020204030204" pitchFamily="34" charset="0"/>
              </a:rPr>
              <a:t>, </a:t>
            </a:r>
            <a:r>
              <a:rPr lang="en-US" sz="1600" dirty="0" err="1">
                <a:latin typeface="+mj-lt"/>
                <a:ea typeface="Calibri" panose="020F0502020204030204" pitchFamily="34" charset="0"/>
              </a:rPr>
              <a:t>Enertechnix</a:t>
            </a:r>
            <a:r>
              <a:rPr lang="en-US" sz="1600" dirty="0">
                <a:latin typeface="+mj-lt"/>
                <a:ea typeface="Calibri" panose="020F0502020204030204" pitchFamily="34" charset="0"/>
              </a:rPr>
              <a:t>, Maple Valley, WA; “Infrared Imaging Systems Waste to Energy Boilers"; </a:t>
            </a:r>
            <a:r>
              <a:rPr lang="en-US" sz="1600" u="sng" dirty="0">
                <a:solidFill>
                  <a:srgbClr val="0563C1"/>
                </a:solidFill>
                <a:latin typeface="+mj-lt"/>
                <a:ea typeface="Calibri" panose="020F0502020204030204" pitchFamily="34" charset="0"/>
                <a:hlinkClick r:id="rId3"/>
              </a:rPr>
              <a:t>http://www.enertechnix.com/</a:t>
            </a:r>
            <a:endParaRPr lang="en-US" sz="1600" dirty="0">
              <a:latin typeface="+mj-lt"/>
              <a:ea typeface="Calibri" panose="020F0502020204030204" pitchFamily="34" charset="0"/>
            </a:endParaRPr>
          </a:p>
          <a:p>
            <a:pPr algn="just">
              <a:spcBef>
                <a:spcPts val="450"/>
              </a:spcBef>
              <a:spcAft>
                <a:spcPts val="450"/>
              </a:spcAft>
              <a:defRPr/>
            </a:pPr>
            <a:r>
              <a:rPr lang="en-US" sz="1600" dirty="0">
                <a:latin typeface="+mj-lt"/>
                <a:ea typeface="Calibri" panose="020F0502020204030204" pitchFamily="34" charset="0"/>
              </a:rPr>
              <a:t>[18] Sylvain Renaud and Bill Gough, Andritz Automation Solutions; "Model Based Predictive Adaptive Control of Pulp and Paper Mill Processes"; EXFOR </a:t>
            </a:r>
            <a:r>
              <a:rPr lang="en-US" sz="1600" dirty="0" err="1">
                <a:latin typeface="+mj-lt"/>
                <a:ea typeface="Calibri" panose="020F0502020204030204" pitchFamily="34" charset="0"/>
              </a:rPr>
              <a:t>Paperweek</a:t>
            </a:r>
            <a:r>
              <a:rPr lang="en-US" sz="1600" dirty="0">
                <a:latin typeface="+mj-lt"/>
                <a:ea typeface="Calibri" panose="020F0502020204030204" pitchFamily="34" charset="0"/>
              </a:rPr>
              <a:t> 2008 conference in Montreal</a:t>
            </a:r>
          </a:p>
          <a:p>
            <a:pPr algn="just">
              <a:spcBef>
                <a:spcPts val="450"/>
              </a:spcBef>
              <a:spcAft>
                <a:spcPts val="450"/>
              </a:spcAft>
              <a:defRPr/>
            </a:pPr>
            <a:r>
              <a:rPr lang="en-US" sz="1600" dirty="0">
                <a:latin typeface="+mj-lt"/>
                <a:ea typeface="Calibri" panose="020F0502020204030204" pitchFamily="34" charset="0"/>
              </a:rPr>
              <a:t>[19] Harris </a:t>
            </a:r>
            <a:r>
              <a:rPr lang="en-US" sz="1600" dirty="0" err="1">
                <a:latin typeface="+mj-lt"/>
                <a:ea typeface="Calibri" panose="020F0502020204030204" pitchFamily="34" charset="0"/>
              </a:rPr>
              <a:t>Mayeaux</a:t>
            </a:r>
            <a:r>
              <a:rPr lang="en-US" sz="1600" dirty="0">
                <a:latin typeface="+mj-lt"/>
                <a:ea typeface="Calibri" panose="020F0502020204030204" pitchFamily="34" charset="0"/>
              </a:rPr>
              <a:t> and Kathy Hutson; "Advanced Controls at CCA Brewton Provide Stable </a:t>
            </a:r>
            <a:r>
              <a:rPr lang="en-US" sz="1600" dirty="0" err="1">
                <a:latin typeface="+mj-lt"/>
                <a:ea typeface="Calibri" panose="020F0502020204030204" pitchFamily="34" charset="0"/>
              </a:rPr>
              <a:t>Fiberline</a:t>
            </a:r>
            <a:r>
              <a:rPr lang="en-US" sz="1600" dirty="0">
                <a:latin typeface="+mj-lt"/>
                <a:ea typeface="Calibri" panose="020F0502020204030204" pitchFamily="34" charset="0"/>
              </a:rPr>
              <a:t> Operation"; Pulp &amp; Paper Magazine; April 1, 1996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C2D7A83-7387-6B3C-CF50-05A382E5E5AE}"/>
              </a:ext>
            </a:extLst>
          </p:cNvPr>
          <p:cNvSpPr>
            <a:spLocks noGrp="1" noChangeArrowheads="1"/>
          </p:cNvSpPr>
          <p:nvPr>
            <p:ph type="title"/>
          </p:nvPr>
        </p:nvSpPr>
        <p:spPr>
          <a:xfrm>
            <a:off x="623888" y="1282700"/>
            <a:ext cx="7886700" cy="2139950"/>
          </a:xfrm>
        </p:spPr>
        <p:txBody>
          <a:bodyPr/>
          <a:lstStyle/>
          <a:p>
            <a:pPr eaLnBrk="1" hangingPunct="1"/>
            <a:r>
              <a:rPr lang="en-US" altLang="en-US">
                <a:latin typeface="Calibri" panose="020F0502020204030204" pitchFamily="34" charset="0"/>
                <a:cs typeface="Calibri" panose="020F0502020204030204" pitchFamily="34" charset="0"/>
              </a:rPr>
              <a:t>II.	STANDARDS</a:t>
            </a:r>
          </a:p>
        </p:txBody>
      </p:sp>
      <p:sp>
        <p:nvSpPr>
          <p:cNvPr id="30723" name="Text Placeholder 2">
            <a:extLst>
              <a:ext uri="{FF2B5EF4-FFF2-40B4-BE49-F238E27FC236}">
                <a16:creationId xmlns:a16="http://schemas.microsoft.com/office/drawing/2014/main" id="{29F0DAF9-378D-C443-C713-0CDB8A0B2DB8}"/>
              </a:ext>
            </a:extLst>
          </p:cNvPr>
          <p:cNvSpPr>
            <a:spLocks noGrp="1" noChangeArrowheads="1"/>
          </p:cNvSpPr>
          <p:nvPr>
            <p:ph type="body" idx="1"/>
          </p:nvPr>
        </p:nvSpPr>
        <p:spPr>
          <a:xfrm>
            <a:off x="623888" y="3441700"/>
            <a:ext cx="7886700" cy="1125538"/>
          </a:xfrm>
        </p:spPr>
        <p:txBody>
          <a:bodyPr/>
          <a:lstStyle/>
          <a:p>
            <a:pPr algn="ctr" eaLnBrk="1" hangingPunct="1">
              <a:buFont typeface="LucidaGrande"/>
              <a:buNone/>
            </a:pPr>
            <a:endParaRPr lang="en-US" altLang="en-US" sz="2800" b="1"/>
          </a:p>
        </p:txBody>
      </p:sp>
      <p:sp>
        <p:nvSpPr>
          <p:cNvPr id="30724" name="Slide Number Placeholder 3">
            <a:extLst>
              <a:ext uri="{FF2B5EF4-FFF2-40B4-BE49-F238E27FC236}">
                <a16:creationId xmlns:a16="http://schemas.microsoft.com/office/drawing/2014/main" id="{781A35C4-779C-3B9E-F8D3-8A052F921D3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1D72908B-F271-4D27-95B4-D1EF257D367B}" type="slidenum">
              <a:rPr lang="en-US" altLang="en-US" sz="1800">
                <a:solidFill>
                  <a:srgbClr val="0066A1"/>
                </a:solidFill>
                <a:latin typeface="Calibri" panose="020F0502020204030204" pitchFamily="34" charset="0"/>
              </a:rPr>
              <a:pPr eaLnBrk="1" hangingPunct="1"/>
              <a:t>7</a:t>
            </a:fld>
            <a:endParaRPr lang="en-US" altLang="en-US" sz="1800">
              <a:solidFill>
                <a:srgbClr val="0066A1"/>
              </a:solidFill>
              <a:latin typeface="Calibri" panose="020F0502020204030204" pitchFamily="34" charset="0"/>
            </a:endParaRPr>
          </a:p>
        </p:txBody>
      </p:sp>
      <p:pic>
        <p:nvPicPr>
          <p:cNvPr id="30725" name="Picture 11">
            <a:extLst>
              <a:ext uri="{FF2B5EF4-FFF2-40B4-BE49-F238E27FC236}">
                <a16:creationId xmlns:a16="http://schemas.microsoft.com/office/drawing/2014/main" id="{08FF5B33-D580-2595-2ABB-1DB895CA1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287338"/>
            <a:ext cx="28352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descr="Digital Twin Consortium">
            <a:extLst>
              <a:ext uri="{FF2B5EF4-FFF2-40B4-BE49-F238E27FC236}">
                <a16:creationId xmlns:a16="http://schemas.microsoft.com/office/drawing/2014/main" id="{1BB2AA7B-8C53-6EE7-5AB9-76F58892F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5" y="274638"/>
            <a:ext cx="2419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a:extLst>
              <a:ext uri="{FF2B5EF4-FFF2-40B4-BE49-F238E27FC236}">
                <a16:creationId xmlns:a16="http://schemas.microsoft.com/office/drawing/2014/main" id="{C1E57782-E1D4-3909-E569-E58E78130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213" y="258763"/>
            <a:ext cx="21177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7" descr="Logo">
            <a:extLst>
              <a:ext uri="{FF2B5EF4-FFF2-40B4-BE49-F238E27FC236}">
                <a16:creationId xmlns:a16="http://schemas.microsoft.com/office/drawing/2014/main" id="{14990E2E-9D7B-4B52-DD2D-2FB86BEFD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8" y="1500188"/>
            <a:ext cx="264636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01A3FE38-139A-B681-4470-6CD6F3E4E997}"/>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47459" name="Slide Number Placeholder 3">
            <a:extLst>
              <a:ext uri="{FF2B5EF4-FFF2-40B4-BE49-F238E27FC236}">
                <a16:creationId xmlns:a16="http://schemas.microsoft.com/office/drawing/2014/main" id="{5EED78DD-3A2F-409E-D8D3-22BFD25FE82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728E7231-74B3-4E59-8AD0-1F0F3965F65B}" type="slidenum">
              <a:rPr lang="en-US" altLang="en-US" sz="1800">
                <a:solidFill>
                  <a:srgbClr val="0066A1"/>
                </a:solidFill>
                <a:latin typeface="Calibri" panose="020F0502020204030204" pitchFamily="34" charset="0"/>
              </a:rPr>
              <a:pPr eaLnBrk="1" hangingPunct="1"/>
              <a:t>70</a:t>
            </a:fld>
            <a:endParaRPr lang="en-US" altLang="en-US" sz="1800">
              <a:solidFill>
                <a:srgbClr val="0066A1"/>
              </a:solidFill>
              <a:latin typeface="Calibri" panose="020F0502020204030204" pitchFamily="34" charset="0"/>
            </a:endParaRPr>
          </a:p>
        </p:txBody>
      </p:sp>
      <p:sp>
        <p:nvSpPr>
          <p:cNvPr id="2" name="Text Placeholder 1">
            <a:extLst>
              <a:ext uri="{FF2B5EF4-FFF2-40B4-BE49-F238E27FC236}">
                <a16:creationId xmlns:a16="http://schemas.microsoft.com/office/drawing/2014/main" id="{642C2CB4-87BC-76C2-7172-DCCD068B587E}"/>
              </a:ext>
            </a:extLst>
          </p:cNvPr>
          <p:cNvSpPr>
            <a:spLocks noGrp="1"/>
          </p:cNvSpPr>
          <p:nvPr>
            <p:ph type="body" idx="1"/>
          </p:nvPr>
        </p:nvSpPr>
        <p:spPr>
          <a:xfrm>
            <a:off x="150813" y="649288"/>
            <a:ext cx="8739187" cy="4183062"/>
          </a:xfrm>
        </p:spPr>
        <p:txBody>
          <a:bodyPr/>
          <a:lstStyle/>
          <a:p>
            <a:pPr algn="just">
              <a:spcBef>
                <a:spcPts val="450"/>
              </a:spcBef>
              <a:spcAft>
                <a:spcPts val="450"/>
              </a:spcAft>
              <a:defRPr/>
            </a:pPr>
            <a:r>
              <a:rPr lang="en-US" sz="1600" dirty="0">
                <a:latin typeface="+mj-lt"/>
                <a:ea typeface="Calibri" panose="020F0502020204030204" pitchFamily="34" charset="0"/>
              </a:rPr>
              <a:t>[20] Van Fleet, Rick; Honeywell Process Solutions, Phoenix, AZ; “New Solution for Controlling Brown Stock Washers Utilizing Profit Controller Multivariable Predictive Control"; 92nd Annual EXFOR 2006 Technical Conference at the Palais de </a:t>
            </a:r>
            <a:r>
              <a:rPr lang="en-US" sz="1600" dirty="0" err="1">
                <a:latin typeface="+mj-lt"/>
                <a:ea typeface="Calibri" panose="020F0502020204030204" pitchFamily="34" charset="0"/>
              </a:rPr>
              <a:t>Congres</a:t>
            </a:r>
            <a:r>
              <a:rPr lang="en-US" sz="1600" dirty="0">
                <a:latin typeface="+mj-lt"/>
                <a:ea typeface="Calibri" panose="020F0502020204030204" pitchFamily="34" charset="0"/>
              </a:rPr>
              <a:t> in Montreal, PQ, Canada</a:t>
            </a:r>
          </a:p>
          <a:p>
            <a:pPr algn="just">
              <a:spcBef>
                <a:spcPts val="450"/>
              </a:spcBef>
              <a:spcAft>
                <a:spcPts val="450"/>
              </a:spcAft>
              <a:defRPr/>
            </a:pPr>
            <a:r>
              <a:rPr lang="en-US" sz="1600" dirty="0">
                <a:latin typeface="+mj-lt"/>
                <a:ea typeface="Calibri" panose="020F0502020204030204" pitchFamily="34" charset="0"/>
              </a:rPr>
              <a:t>[21] Van Fleet, Rick; Honeywell Inc., Phoenix, AZ; “Bleach mill Performance Enhanced Using Advanced Controls"; EXFOR 2005</a:t>
            </a:r>
          </a:p>
          <a:p>
            <a:pPr algn="just">
              <a:spcBef>
                <a:spcPts val="450"/>
              </a:spcBef>
              <a:spcAft>
                <a:spcPts val="450"/>
              </a:spcAft>
              <a:defRPr/>
            </a:pPr>
            <a:r>
              <a:rPr lang="en-US" sz="1600" dirty="0">
                <a:latin typeface="+mj-lt"/>
                <a:ea typeface="Calibri" panose="020F0502020204030204" pitchFamily="34" charset="0"/>
              </a:rPr>
              <a:t>[22] Richard Van Fleet, BTG; '</a:t>
            </a:r>
            <a:r>
              <a:rPr lang="en-US" sz="1600" dirty="0" err="1">
                <a:latin typeface="+mj-lt"/>
                <a:ea typeface="Calibri" panose="020F0502020204030204" pitchFamily="34" charset="0"/>
              </a:rPr>
              <a:t>'Control</a:t>
            </a:r>
            <a:r>
              <a:rPr lang="en-US" sz="1600" dirty="0">
                <a:latin typeface="+mj-lt"/>
                <a:ea typeface="Calibri" panose="020F0502020204030204" pitchFamily="34" charset="0"/>
              </a:rPr>
              <a:t> of the Extraction Stage Using the True Terminal pH''; </a:t>
            </a:r>
            <a:r>
              <a:rPr lang="en-US" sz="1600" dirty="0" err="1">
                <a:latin typeface="+mj-lt"/>
                <a:ea typeface="Calibri" panose="020F0502020204030204" pitchFamily="34" charset="0"/>
              </a:rPr>
              <a:t>PaperWeek</a:t>
            </a:r>
            <a:r>
              <a:rPr lang="en-US" sz="1600" dirty="0">
                <a:latin typeface="+mj-lt"/>
                <a:ea typeface="Calibri" panose="020F0502020204030204" pitchFamily="34" charset="0"/>
              </a:rPr>
              <a:t> Canada 2015 Bleaching Technical Track Presented at the Annual Conference of the Canadian Pulp and Paper Industry on Wednesday, February 4 at the Fairmont Queen Elizabeth Hotel in Montreal, PQ, Canada</a:t>
            </a:r>
          </a:p>
          <a:p>
            <a:pPr algn="just">
              <a:spcBef>
                <a:spcPts val="450"/>
              </a:spcBef>
              <a:spcAft>
                <a:spcPts val="450"/>
              </a:spcAft>
              <a:defRPr/>
            </a:pPr>
            <a:r>
              <a:rPr lang="en-US" sz="1600" dirty="0">
                <a:latin typeface="+mj-lt"/>
                <a:ea typeface="Calibri" panose="020F0502020204030204" pitchFamily="34" charset="0"/>
              </a:rPr>
              <a:t>[23] Doug Reid; </a:t>
            </a:r>
            <a:r>
              <a:rPr lang="en-US" sz="1600" dirty="0" err="1">
                <a:latin typeface="+mj-lt"/>
                <a:ea typeface="Calibri" panose="020F0502020204030204" pitchFamily="34" charset="0"/>
              </a:rPr>
              <a:t>Nouryon</a:t>
            </a:r>
            <a:r>
              <a:rPr lang="en-US" sz="1600" dirty="0">
                <a:latin typeface="+mj-lt"/>
                <a:ea typeface="Calibri" panose="020F0502020204030204" pitchFamily="34" charset="0"/>
              </a:rPr>
              <a:t>; “pH in the BP Why It's Important - Part 1”; Originally presented on Tuesday, February 4 at the 2020 </a:t>
            </a:r>
            <a:r>
              <a:rPr lang="en-US" sz="1600" dirty="0" err="1">
                <a:latin typeface="+mj-lt"/>
                <a:ea typeface="Calibri" panose="020F0502020204030204" pitchFamily="34" charset="0"/>
              </a:rPr>
              <a:t>PaperWeek</a:t>
            </a:r>
            <a:r>
              <a:rPr lang="en-US" sz="1600" dirty="0">
                <a:latin typeface="+mj-lt"/>
                <a:ea typeface="Calibri" panose="020F0502020204030204" pitchFamily="34" charset="0"/>
              </a:rPr>
              <a:t> conference at The Fairmont The Queen Elizabeth Hotel in Montreal, Quebec, Canada</a:t>
            </a:r>
          </a:p>
          <a:p>
            <a:pPr algn="just">
              <a:spcBef>
                <a:spcPts val="450"/>
              </a:spcBef>
              <a:spcAft>
                <a:spcPts val="450"/>
              </a:spcAft>
              <a:defRPr/>
            </a:pPr>
            <a:r>
              <a:rPr lang="en-US" sz="1600" dirty="0">
                <a:latin typeface="+mj-lt"/>
                <a:ea typeface="Calibri" panose="020F0502020204030204" pitchFamily="34" charset="0"/>
              </a:rPr>
              <a:t>[24] Rick Van Fleet, Honeywell International &amp; Sandy </a:t>
            </a:r>
            <a:r>
              <a:rPr lang="en-US" sz="1600" dirty="0" err="1">
                <a:latin typeface="+mj-lt"/>
                <a:ea typeface="Calibri" panose="020F0502020204030204" pitchFamily="34" charset="0"/>
              </a:rPr>
              <a:t>Beder</a:t>
            </a:r>
            <a:r>
              <a:rPr lang="en-US" sz="1600" dirty="0">
                <a:latin typeface="+mj-lt"/>
                <a:ea typeface="Calibri" panose="020F0502020204030204" pitchFamily="34" charset="0"/>
              </a:rPr>
              <a:t>-Miller, BTG Americas; “Bleach Load: A New Inline Sensor Based Improvement for Bleach mill Advanced Control”; PACWEST Conference Jasper, AB; June 1, 2012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53ECFAEF-CC47-5580-6535-B9230D250626}"/>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49507" name="Slide Number Placeholder 3">
            <a:extLst>
              <a:ext uri="{FF2B5EF4-FFF2-40B4-BE49-F238E27FC236}">
                <a16:creationId xmlns:a16="http://schemas.microsoft.com/office/drawing/2014/main" id="{D27C5483-0272-F14D-09BB-0619BEC6EE7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09BD412D-CD4A-41F1-9190-30269C70BE13}" type="slidenum">
              <a:rPr lang="en-US" altLang="en-US" sz="1800">
                <a:solidFill>
                  <a:srgbClr val="0066A1"/>
                </a:solidFill>
                <a:latin typeface="Calibri" panose="020F0502020204030204" pitchFamily="34" charset="0"/>
              </a:rPr>
              <a:pPr eaLnBrk="1" hangingPunct="1"/>
              <a:t>71</a:t>
            </a:fld>
            <a:endParaRPr lang="en-US" altLang="en-US" sz="1800">
              <a:solidFill>
                <a:srgbClr val="0066A1"/>
              </a:solidFill>
              <a:latin typeface="Calibri" panose="020F0502020204030204" pitchFamily="34" charset="0"/>
            </a:endParaRPr>
          </a:p>
        </p:txBody>
      </p:sp>
      <p:sp>
        <p:nvSpPr>
          <p:cNvPr id="8" name="TextBox 7">
            <a:extLst>
              <a:ext uri="{FF2B5EF4-FFF2-40B4-BE49-F238E27FC236}">
                <a16:creationId xmlns:a16="http://schemas.microsoft.com/office/drawing/2014/main" id="{6F5859D8-F5D2-826B-9621-C92DC7B8F18A}"/>
              </a:ext>
            </a:extLst>
          </p:cNvPr>
          <p:cNvSpPr txBox="1"/>
          <p:nvPr/>
        </p:nvSpPr>
        <p:spPr>
          <a:xfrm>
            <a:off x="187325" y="468313"/>
            <a:ext cx="8761413" cy="4181475"/>
          </a:xfrm>
          <a:prstGeom prst="rect">
            <a:avLst/>
          </a:prstGeom>
          <a:noFill/>
        </p:spPr>
        <p:txBody>
          <a:bodyPr>
            <a:spAutoFit/>
          </a:bodyPr>
          <a:lstStyle/>
          <a:p>
            <a:pPr algn="just">
              <a:spcBef>
                <a:spcPts val="450"/>
              </a:spcBef>
              <a:spcAft>
                <a:spcPts val="450"/>
              </a:spcAft>
              <a:defRPr/>
            </a:pPr>
            <a:r>
              <a:rPr lang="en-US" sz="1600" dirty="0">
                <a:latin typeface="+mj-lt"/>
                <a:ea typeface="Calibri" panose="020F0502020204030204" pitchFamily="34" charset="0"/>
              </a:rPr>
              <a:t>[25] Terence Blevins, Willy K. </a:t>
            </a:r>
            <a:r>
              <a:rPr lang="en-US" sz="1600" dirty="0" err="1">
                <a:latin typeface="+mj-lt"/>
                <a:ea typeface="Calibri" panose="020F0502020204030204" pitchFamily="34" charset="0"/>
              </a:rPr>
              <a:t>Wojsznis</a:t>
            </a:r>
            <a:r>
              <a:rPr lang="en-US" sz="1600" dirty="0">
                <a:latin typeface="+mj-lt"/>
                <a:ea typeface="Calibri" panose="020F0502020204030204" pitchFamily="34" charset="0"/>
              </a:rPr>
              <a:t>, &amp; Mark Nixon; "Advanced Control Foundation: Tools, Techniques and Applications"; ISA; 2013; ISBN: 978-1-937560- 55-3</a:t>
            </a:r>
          </a:p>
          <a:p>
            <a:pPr algn="just">
              <a:spcBef>
                <a:spcPts val="450"/>
              </a:spcBef>
              <a:spcAft>
                <a:spcPts val="450"/>
              </a:spcAft>
              <a:defRPr/>
            </a:pPr>
            <a:r>
              <a:rPr lang="en-US" sz="1600" dirty="0">
                <a:latin typeface="+mj-lt"/>
                <a:ea typeface="Calibri" panose="020F0502020204030204" pitchFamily="34" charset="0"/>
              </a:rPr>
              <a:t>[26] Timo </a:t>
            </a:r>
            <a:r>
              <a:rPr lang="en-US" sz="1600" dirty="0" err="1">
                <a:latin typeface="+mj-lt"/>
                <a:ea typeface="Calibri" panose="020F0502020204030204" pitchFamily="34" charset="0"/>
              </a:rPr>
              <a:t>Laurila</a:t>
            </a:r>
            <a:r>
              <a:rPr lang="en-US" sz="1600" dirty="0">
                <a:latin typeface="+mj-lt"/>
                <a:ea typeface="Calibri" panose="020F0502020204030204" pitchFamily="34" charset="0"/>
              </a:rPr>
              <a:t>; Metso; ''Lime Kiln and </a:t>
            </a:r>
            <a:r>
              <a:rPr lang="en-US" sz="1600" dirty="0" err="1">
                <a:latin typeface="+mj-lt"/>
                <a:ea typeface="Calibri" panose="020F0502020204030204" pitchFamily="34" charset="0"/>
              </a:rPr>
              <a:t>Recaust</a:t>
            </a:r>
            <a:r>
              <a:rPr lang="en-US" sz="1600" dirty="0">
                <a:latin typeface="+mj-lt"/>
                <a:ea typeface="Calibri" panose="020F0502020204030204" pitchFamily="34" charset="0"/>
              </a:rPr>
              <a:t> -Tighten up the energy efficiency and availability of the lime kiln while improving reburned lime''; Originally presented at the Metso Automation USA Conference Series at the Red Lion Inn in Kelso, WA on November 16 &amp; 17, 2010</a:t>
            </a:r>
          </a:p>
          <a:p>
            <a:pPr algn="just">
              <a:spcBef>
                <a:spcPts val="450"/>
              </a:spcBef>
              <a:spcAft>
                <a:spcPts val="450"/>
              </a:spcAft>
              <a:defRPr/>
            </a:pPr>
            <a:r>
              <a:rPr lang="en-US" sz="1600" dirty="0">
                <a:latin typeface="+mj-lt"/>
                <a:ea typeface="Calibri" panose="020F0502020204030204" pitchFamily="34" charset="0"/>
              </a:rPr>
              <a:t>[27] Michael H.; Miami University; “Basis Weight Gauges - What's New?"; Waller, ISA Expo 2003</a:t>
            </a:r>
          </a:p>
          <a:p>
            <a:pPr algn="just">
              <a:spcBef>
                <a:spcPts val="450"/>
              </a:spcBef>
              <a:spcAft>
                <a:spcPts val="450"/>
              </a:spcAft>
              <a:defRPr/>
            </a:pPr>
            <a:r>
              <a:rPr lang="en-US" sz="1600" dirty="0">
                <a:latin typeface="+mj-lt"/>
                <a:ea typeface="Calibri" panose="020F0502020204030204" pitchFamily="34" charset="0"/>
              </a:rPr>
              <a:t>[28] Stockford, David; </a:t>
            </a:r>
            <a:r>
              <a:rPr lang="en-US" sz="1600" dirty="0" err="1">
                <a:latin typeface="+mj-lt"/>
                <a:ea typeface="Calibri" panose="020F0502020204030204" pitchFamily="34" charset="0"/>
              </a:rPr>
              <a:t>OSIsoft</a:t>
            </a:r>
            <a:r>
              <a:rPr lang="en-US" sz="1600" dirty="0">
                <a:latin typeface="+mj-lt"/>
                <a:ea typeface="Calibri" panose="020F0502020204030204" pitchFamily="34" charset="0"/>
              </a:rPr>
              <a:t>; San Leandro, CA; "Real-time Performance Management in Pulp and Paper"; ISA Expo 2004</a:t>
            </a:r>
          </a:p>
          <a:p>
            <a:pPr algn="just">
              <a:spcBef>
                <a:spcPts val="450"/>
              </a:spcBef>
              <a:spcAft>
                <a:spcPts val="450"/>
              </a:spcAft>
              <a:defRPr/>
            </a:pPr>
            <a:r>
              <a:rPr lang="en-US" sz="1600" dirty="0">
                <a:latin typeface="+mj-lt"/>
                <a:ea typeface="Calibri" panose="020F0502020204030204" pitchFamily="34" charset="0"/>
              </a:rPr>
              <a:t>[29] Marc </a:t>
            </a:r>
            <a:r>
              <a:rPr lang="en-US" sz="1600" dirty="0" err="1">
                <a:latin typeface="+mj-lt"/>
                <a:ea typeface="Calibri" panose="020F0502020204030204" pitchFamily="34" charset="0"/>
              </a:rPr>
              <a:t>Foulger</a:t>
            </a:r>
            <a:r>
              <a:rPr lang="en-US" sz="1600" dirty="0">
                <a:latin typeface="+mj-lt"/>
                <a:ea typeface="Calibri" panose="020F0502020204030204" pitchFamily="34" charset="0"/>
              </a:rPr>
              <a:t> and Denis Page, GLV Inc.; "Press Rebuilds for Improved Pressing Efficiency"; TAPPI/PIMA </a:t>
            </a:r>
            <a:r>
              <a:rPr lang="en-US" sz="1600" dirty="0" err="1">
                <a:latin typeface="+mj-lt"/>
                <a:ea typeface="Calibri" panose="020F0502020204030204" pitchFamily="34" charset="0"/>
              </a:rPr>
              <a:t>Papercon</a:t>
            </a:r>
            <a:r>
              <a:rPr lang="en-US" sz="1600" dirty="0">
                <a:latin typeface="+mj-lt"/>
                <a:ea typeface="Calibri" panose="020F0502020204030204" pitchFamily="34" charset="0"/>
              </a:rPr>
              <a:t> 2008 Conference; Dallas, TX</a:t>
            </a:r>
          </a:p>
          <a:p>
            <a:pPr algn="just">
              <a:spcBef>
                <a:spcPts val="450"/>
              </a:spcBef>
              <a:spcAft>
                <a:spcPts val="450"/>
              </a:spcAft>
              <a:defRPr/>
            </a:pPr>
            <a:r>
              <a:rPr lang="en-US" sz="1600" dirty="0">
                <a:latin typeface="+mj-lt"/>
                <a:ea typeface="Calibri" panose="020F0502020204030204" pitchFamily="34" charset="0"/>
              </a:rPr>
              <a:t>[30] Kari Hilden, of </a:t>
            </a:r>
            <a:r>
              <a:rPr lang="en-US" sz="1600" dirty="0" err="1">
                <a:latin typeface="+mj-lt"/>
                <a:ea typeface="Calibri" panose="020F0502020204030204" pitchFamily="34" charset="0"/>
              </a:rPr>
              <a:t>PaperTech</a:t>
            </a:r>
            <a:r>
              <a:rPr lang="en-US" sz="1600" dirty="0">
                <a:latin typeface="+mj-lt"/>
                <a:ea typeface="Calibri" panose="020F0502020204030204" pitchFamily="34" charset="0"/>
              </a:rPr>
              <a:t> Inc.; "Improving Papermaking and Coating Efficiency with Web Inspection Cameras"; TAPPI/PIMA </a:t>
            </a:r>
            <a:r>
              <a:rPr lang="en-US" sz="1600" dirty="0" err="1">
                <a:latin typeface="+mj-lt"/>
                <a:ea typeface="Calibri" panose="020F0502020204030204" pitchFamily="34" charset="0"/>
              </a:rPr>
              <a:t>Papercon</a:t>
            </a:r>
            <a:r>
              <a:rPr lang="en-US" sz="1600" dirty="0">
                <a:latin typeface="+mj-lt"/>
                <a:ea typeface="Calibri" panose="020F0502020204030204" pitchFamily="34" charset="0"/>
              </a:rPr>
              <a:t> 2008 Conference; Dallas, TX</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itle 4">
            <a:extLst>
              <a:ext uri="{FF2B5EF4-FFF2-40B4-BE49-F238E27FC236}">
                <a16:creationId xmlns:a16="http://schemas.microsoft.com/office/drawing/2014/main" id="{3C02D189-BB4D-3D2C-1B3C-94B60F158F6B}"/>
              </a:ext>
            </a:extLst>
          </p:cNvPr>
          <p:cNvSpPr>
            <a:spLocks noGrp="1" noChangeArrowheads="1"/>
          </p:cNvSpPr>
          <p:nvPr>
            <p:ph type="title"/>
          </p:nvPr>
        </p:nvSpPr>
        <p:spPr>
          <a:xfrm>
            <a:off x="2662238" y="28575"/>
            <a:ext cx="3227387" cy="620713"/>
          </a:xfrm>
        </p:spPr>
        <p:txBody>
          <a:bodyPr rtlCol="0">
            <a:normAutofit fontScale="90000"/>
          </a:bodyPr>
          <a:lstStyle/>
          <a:p>
            <a:pPr eaLnBrk="1" fontAlgn="auto" hangingPunct="1">
              <a:spcAft>
                <a:spcPts val="0"/>
              </a:spcAft>
              <a:defRPr/>
            </a:pPr>
            <a:r>
              <a:rPr lang="en-US" altLang="en-US" dirty="0">
                <a:latin typeface="Calibri" panose="020F0502020204030204" pitchFamily="34" charset="0"/>
                <a:cs typeface="Calibri" panose="020F0502020204030204" pitchFamily="34" charset="0"/>
              </a:rPr>
              <a:t>REFERENCES</a:t>
            </a:r>
          </a:p>
        </p:txBody>
      </p:sp>
      <p:sp>
        <p:nvSpPr>
          <p:cNvPr id="151555" name="Slide Number Placeholder 3">
            <a:extLst>
              <a:ext uri="{FF2B5EF4-FFF2-40B4-BE49-F238E27FC236}">
                <a16:creationId xmlns:a16="http://schemas.microsoft.com/office/drawing/2014/main" id="{AA0B6D3E-EE02-C167-FECE-85E013F06597}"/>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B5CB765-9986-48F5-8F1D-B839FF5DCB62}" type="slidenum">
              <a:rPr lang="en-US" altLang="en-US" sz="1800">
                <a:solidFill>
                  <a:srgbClr val="0066A1"/>
                </a:solidFill>
                <a:latin typeface="Calibri" panose="020F0502020204030204" pitchFamily="34" charset="0"/>
              </a:rPr>
              <a:pPr eaLnBrk="1" hangingPunct="1"/>
              <a:t>72</a:t>
            </a:fld>
            <a:endParaRPr lang="en-US" altLang="en-US" sz="1800">
              <a:solidFill>
                <a:srgbClr val="0066A1"/>
              </a:solidFill>
              <a:latin typeface="Calibri" panose="020F0502020204030204" pitchFamily="34" charset="0"/>
            </a:endParaRPr>
          </a:p>
        </p:txBody>
      </p:sp>
      <p:sp>
        <p:nvSpPr>
          <p:cNvPr id="151556" name="TextBox 7">
            <a:extLst>
              <a:ext uri="{FF2B5EF4-FFF2-40B4-BE49-F238E27FC236}">
                <a16:creationId xmlns:a16="http://schemas.microsoft.com/office/drawing/2014/main" id="{40D6AF70-B5B8-598F-B16F-E8DED869D640}"/>
              </a:ext>
            </a:extLst>
          </p:cNvPr>
          <p:cNvSpPr txBox="1">
            <a:spLocks noChangeArrowheads="1"/>
          </p:cNvSpPr>
          <p:nvPr/>
        </p:nvSpPr>
        <p:spPr bwMode="auto">
          <a:xfrm>
            <a:off x="179388" y="468313"/>
            <a:ext cx="86629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just">
              <a:spcBef>
                <a:spcPts val="450"/>
              </a:spcBef>
              <a:spcAft>
                <a:spcPts val="450"/>
              </a:spcAft>
            </a:pPr>
            <a:r>
              <a:rPr lang="en-US" altLang="en-US" sz="1600">
                <a:solidFill>
                  <a:srgbClr val="000000"/>
                </a:solidFill>
                <a:latin typeface="Arial" panose="020B0604020202020204" pitchFamily="34" charset="0"/>
                <a:cs typeface="Calibri" panose="020F0502020204030204" pitchFamily="34" charset="0"/>
              </a:rPr>
              <a:t>[31] Michel R. Dion; Honeywell; “A practical approach for process control optimization during start-up Fiberline Process Optimization Pulp &amp; Paper Industries”; Originally presented at the ISA@Montreal2018 Symposium at the Hyatt Regency Hotel on Tuesday, October 16,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DC26529C-8B90-C4F5-1F16-3802A31D2964}"/>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31CB63D5-75A6-40E2-95DE-5A0E4825DDBA}" type="slidenum">
              <a:rPr lang="en-US" altLang="en-US" sz="1800">
                <a:solidFill>
                  <a:srgbClr val="0066A1"/>
                </a:solidFill>
                <a:latin typeface="Calibri" panose="020F0502020204030204" pitchFamily="34" charset="0"/>
              </a:rPr>
              <a:pPr eaLnBrk="1" hangingPunct="1"/>
              <a:t>8</a:t>
            </a:fld>
            <a:endParaRPr lang="en-US" altLang="en-US" sz="1800">
              <a:solidFill>
                <a:srgbClr val="0066A1"/>
              </a:solidFill>
              <a:latin typeface="Calibri" panose="020F0502020204030204" pitchFamily="34" charset="0"/>
            </a:endParaRPr>
          </a:p>
        </p:txBody>
      </p:sp>
      <p:sp>
        <p:nvSpPr>
          <p:cNvPr id="32771" name="TextBox 3">
            <a:extLst>
              <a:ext uri="{FF2B5EF4-FFF2-40B4-BE49-F238E27FC236}">
                <a16:creationId xmlns:a16="http://schemas.microsoft.com/office/drawing/2014/main" id="{72FD1F88-A80A-743E-F0BC-13F553EC335D}"/>
              </a:ext>
            </a:extLst>
          </p:cNvPr>
          <p:cNvSpPr txBox="1">
            <a:spLocks noChangeArrowheads="1"/>
          </p:cNvSpPr>
          <p:nvPr/>
        </p:nvSpPr>
        <p:spPr bwMode="auto">
          <a:xfrm>
            <a:off x="3016250" y="566738"/>
            <a:ext cx="612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000">
                <a:solidFill>
                  <a:srgbClr val="000000"/>
                </a:solidFill>
                <a:latin typeface="Calibri" panose="020F0502020204030204" pitchFamily="34" charset="0"/>
                <a:cs typeface="Calibri" panose="020F0502020204030204" pitchFamily="34" charset="0"/>
              </a:rPr>
              <a:t>ISO TECHNICAL REPORT TR 24464 1st Edition, November 2020 [2]</a:t>
            </a:r>
          </a:p>
          <a:p>
            <a:r>
              <a:rPr lang="en-US" altLang="en-US" sz="2000">
                <a:solidFill>
                  <a:srgbClr val="000000"/>
                </a:solidFill>
                <a:latin typeface="Calibri" panose="020F0502020204030204" pitchFamily="34" charset="0"/>
                <a:cs typeface="Calibri" panose="020F0502020204030204" pitchFamily="34" charset="0"/>
              </a:rPr>
              <a:t>ISO 23247 [3]</a:t>
            </a:r>
          </a:p>
          <a:p>
            <a:r>
              <a:rPr lang="en-US" altLang="en-US" sz="2000">
                <a:solidFill>
                  <a:srgbClr val="000000"/>
                </a:solidFill>
                <a:latin typeface="Calibri" panose="020F0502020204030204" pitchFamily="34" charset="0"/>
                <a:cs typeface="Calibri" panose="020F0502020204030204" pitchFamily="34" charset="0"/>
              </a:rPr>
              <a:t>Automation Systems and Integration — Digital Twin Framework for Manufacturing</a:t>
            </a:r>
          </a:p>
          <a:p>
            <a:r>
              <a:rPr lang="en-US" altLang="en-US" sz="2000">
                <a:solidFill>
                  <a:srgbClr val="000000"/>
                </a:solidFill>
                <a:latin typeface="Calibri" panose="020F0502020204030204" pitchFamily="34" charset="0"/>
                <a:cs typeface="Calibri" panose="020F0502020204030204" pitchFamily="34" charset="0"/>
              </a:rPr>
              <a:t>Part 1: Overview and general principles</a:t>
            </a:r>
          </a:p>
          <a:p>
            <a:r>
              <a:rPr lang="en-US" altLang="en-US" sz="2000">
                <a:solidFill>
                  <a:srgbClr val="000000"/>
                </a:solidFill>
                <a:latin typeface="Calibri" panose="020F0502020204030204" pitchFamily="34" charset="0"/>
                <a:cs typeface="Calibri" panose="020F0502020204030204" pitchFamily="34" charset="0"/>
              </a:rPr>
              <a:t>Part 2: Reference architecture</a:t>
            </a:r>
          </a:p>
          <a:p>
            <a:r>
              <a:rPr lang="en-US" altLang="en-US" sz="2000">
                <a:solidFill>
                  <a:srgbClr val="000000"/>
                </a:solidFill>
                <a:latin typeface="Calibri" panose="020F0502020204030204" pitchFamily="34" charset="0"/>
                <a:cs typeface="Calibri" panose="020F0502020204030204" pitchFamily="34" charset="0"/>
              </a:rPr>
              <a:t>Part 3: Digital representation of manufacturing elements</a:t>
            </a:r>
          </a:p>
          <a:p>
            <a:r>
              <a:rPr lang="en-US" altLang="en-US" sz="2000">
                <a:solidFill>
                  <a:srgbClr val="000000"/>
                </a:solidFill>
                <a:latin typeface="Calibri" panose="020F0502020204030204" pitchFamily="34" charset="0"/>
                <a:cs typeface="Calibri" panose="020F0502020204030204" pitchFamily="34" charset="0"/>
              </a:rPr>
              <a:t>Part 4: Information exchange</a:t>
            </a:r>
          </a:p>
          <a:p>
            <a:r>
              <a:rPr lang="en-US" altLang="en-US" sz="2000">
                <a:solidFill>
                  <a:srgbClr val="000000"/>
                </a:solidFill>
                <a:latin typeface="Calibri" panose="020F0502020204030204" pitchFamily="34" charset="0"/>
                <a:cs typeface="Calibri" panose="020F0502020204030204" pitchFamily="34" charset="0"/>
              </a:rPr>
              <a:t>Part 5: </a:t>
            </a:r>
            <a:r>
              <a:rPr lang="en-US" altLang="en-US" sz="2000">
                <a:solidFill>
                  <a:srgbClr val="000000"/>
                </a:solidFill>
                <a:latin typeface="Calibri" panose="020F0502020204030204" pitchFamily="34" charset="0"/>
                <a:cs typeface="Calibri" panose="020F0502020204030204" pitchFamily="34" charset="0"/>
                <a:hlinkClick r:id="rId3"/>
              </a:rPr>
              <a:t>Digital thread for digital twin</a:t>
            </a:r>
            <a:endParaRPr lang="en-US" altLang="en-US" sz="2000">
              <a:solidFill>
                <a:srgbClr val="000000"/>
              </a:solidFill>
              <a:latin typeface="Calibri" panose="020F0502020204030204" pitchFamily="34" charset="0"/>
              <a:cs typeface="Calibri" panose="020F0502020204030204" pitchFamily="34" charset="0"/>
            </a:endParaRPr>
          </a:p>
          <a:p>
            <a:r>
              <a:rPr lang="fr-FR" altLang="en-US" sz="2000">
                <a:solidFill>
                  <a:srgbClr val="000000"/>
                </a:solidFill>
                <a:latin typeface="Calibri" panose="020F0502020204030204" pitchFamily="34" charset="0"/>
                <a:cs typeface="Calibri" panose="020F0502020204030204" pitchFamily="34" charset="0"/>
              </a:rPr>
              <a:t>Part 6: </a:t>
            </a:r>
            <a:r>
              <a:rPr lang="fr-FR" altLang="en-US" sz="2000">
                <a:solidFill>
                  <a:srgbClr val="000000"/>
                </a:solidFill>
                <a:latin typeface="Calibri" panose="020F0502020204030204" pitchFamily="34" charset="0"/>
                <a:cs typeface="Calibri" panose="020F0502020204030204" pitchFamily="34" charset="0"/>
                <a:hlinkClick r:id="rId4"/>
              </a:rPr>
              <a:t>Digital twin composition</a:t>
            </a:r>
            <a:endParaRPr lang="en-US" altLang="en-US" sz="2000">
              <a:solidFill>
                <a:srgbClr val="000000"/>
              </a:solidFill>
              <a:latin typeface="Calibri" panose="020F0502020204030204" pitchFamily="34" charset="0"/>
              <a:cs typeface="Calibri" panose="020F0502020204030204" pitchFamily="34" charset="0"/>
            </a:endParaRPr>
          </a:p>
        </p:txBody>
      </p:sp>
      <p:pic>
        <p:nvPicPr>
          <p:cNvPr id="32772" name="Picture 9">
            <a:extLst>
              <a:ext uri="{FF2B5EF4-FFF2-40B4-BE49-F238E27FC236}">
                <a16:creationId xmlns:a16="http://schemas.microsoft.com/office/drawing/2014/main" id="{010F7A6A-5962-1DBB-3138-20B0C4128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657225"/>
            <a:ext cx="21177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2">
            <a:extLst>
              <a:ext uri="{FF2B5EF4-FFF2-40B4-BE49-F238E27FC236}">
                <a16:creationId xmlns:a16="http://schemas.microsoft.com/office/drawing/2014/main" id="{2D370F7E-4C66-9C5E-AB7F-AEFE4379F55A}"/>
              </a:ext>
            </a:extLst>
          </p:cNvPr>
          <p:cNvSpPr txBox="1">
            <a:spLocks noChangeArrowheads="1"/>
          </p:cNvSpPr>
          <p:nvPr/>
        </p:nvSpPr>
        <p:spPr bwMode="auto">
          <a:xfrm>
            <a:off x="1989138" y="39989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solidFill>
                  <a:srgbClr val="000000"/>
                </a:solidFill>
                <a:hlinkClick r:id="rId6"/>
              </a:rPr>
              <a:t>ISO/TC 184/SC 4 - Industrial data</a:t>
            </a:r>
            <a:endParaRPr lang="en-US" altLang="en-US">
              <a:solidFill>
                <a:srgbClr val="000000"/>
              </a:solidFill>
            </a:endParaRPr>
          </a:p>
        </p:txBody>
      </p:sp>
      <p:graphicFrame>
        <p:nvGraphicFramePr>
          <p:cNvPr id="4" name="Table 3">
            <a:extLst>
              <a:ext uri="{FF2B5EF4-FFF2-40B4-BE49-F238E27FC236}">
                <a16:creationId xmlns:a16="http://schemas.microsoft.com/office/drawing/2014/main" id="{A5A081B1-6F62-FA99-F0A5-4BF130DF2443}"/>
              </a:ext>
            </a:extLst>
          </p:cNvPr>
          <p:cNvGraphicFramePr>
            <a:graphicFrameLocks noGrp="1"/>
          </p:cNvGraphicFramePr>
          <p:nvPr/>
        </p:nvGraphicFramePr>
        <p:xfrm>
          <a:off x="855663" y="4424363"/>
          <a:ext cx="7618412" cy="296862"/>
        </p:xfrm>
        <a:graphic>
          <a:graphicData uri="http://schemas.openxmlformats.org/drawingml/2006/table">
            <a:tbl>
              <a:tblPr/>
              <a:tblGrid>
                <a:gridCol w="2539471">
                  <a:extLst>
                    <a:ext uri="{9D8B030D-6E8A-4147-A177-3AD203B41FA5}">
                      <a16:colId xmlns:a16="http://schemas.microsoft.com/office/drawing/2014/main" val="20000"/>
                    </a:ext>
                  </a:extLst>
                </a:gridCol>
                <a:gridCol w="2539471">
                  <a:extLst>
                    <a:ext uri="{9D8B030D-6E8A-4147-A177-3AD203B41FA5}">
                      <a16:colId xmlns:a16="http://schemas.microsoft.com/office/drawing/2014/main" val="20001"/>
                    </a:ext>
                  </a:extLst>
                </a:gridCol>
                <a:gridCol w="2539471">
                  <a:extLst>
                    <a:ext uri="{9D8B030D-6E8A-4147-A177-3AD203B41FA5}">
                      <a16:colId xmlns:a16="http://schemas.microsoft.com/office/drawing/2014/main" val="20002"/>
                    </a:ext>
                  </a:extLst>
                </a:gridCol>
              </a:tblGrid>
              <a:tr h="296862">
                <a:tc>
                  <a:txBody>
                    <a:bodyPr/>
                    <a:lstStyle/>
                    <a:p>
                      <a:r>
                        <a:rPr lang="pt-BR" sz="1300" dirty="0">
                          <a:effectLst/>
                          <a:hlinkClick r:id="rId6"/>
                        </a:rPr>
                        <a:t>ISO/TC 184/SC 4/WG 3  </a:t>
                      </a:r>
                      <a:endParaRPr lang="pt-BR" sz="1300" dirty="0">
                        <a:effectLst/>
                      </a:endParaRPr>
                    </a:p>
                  </a:txBody>
                  <a:tcPr marL="91438" marR="91438" marT="45671" marB="45671">
                    <a:lnL w="12700" cap="flat" cmpd="sng" algn="ctr">
                      <a:solidFill>
                        <a:srgbClr val="10A010"/>
                      </a:solidFill>
                      <a:prstDash val="solid"/>
                      <a:round/>
                      <a:headEnd type="none" w="med" len="med"/>
                      <a:tailEnd type="none" w="med" len="med"/>
                    </a:lnL>
                    <a:lnR w="12700" cap="flat" cmpd="sng" algn="ctr">
                      <a:solidFill>
                        <a:srgbClr val="30A110"/>
                      </a:solidFill>
                      <a:prstDash val="solid"/>
                      <a:round/>
                      <a:headEnd type="none" w="med" len="med"/>
                      <a:tailEnd type="none" w="med" len="med"/>
                    </a:lnR>
                    <a:lnT w="12700" cap="flat" cmpd="sng" algn="ctr">
                      <a:solidFill>
                        <a:srgbClr val="30B6E4"/>
                      </a:solidFill>
                      <a:prstDash val="solid"/>
                      <a:round/>
                      <a:headEnd type="none" w="med" len="med"/>
                      <a:tailEnd type="none" w="med" len="med"/>
                    </a:lnT>
                    <a:lnB w="12700" cap="flat" cmpd="sng" algn="ctr">
                      <a:solidFill>
                        <a:srgbClr val="F09D10"/>
                      </a:solidFill>
                      <a:prstDash val="solid"/>
                      <a:round/>
                      <a:headEnd type="none" w="med" len="med"/>
                      <a:tailEnd type="none" w="med" len="med"/>
                    </a:lnB>
                    <a:solidFill>
                      <a:srgbClr val="FFFFFF"/>
                    </a:solidFill>
                  </a:tcPr>
                </a:tc>
                <a:tc>
                  <a:txBody>
                    <a:bodyPr/>
                    <a:lstStyle/>
                    <a:p>
                      <a:r>
                        <a:rPr lang="en-US" sz="1300">
                          <a:effectLst/>
                        </a:rPr>
                        <a:t>Oil, Gas, Process and Power</a:t>
                      </a:r>
                    </a:p>
                  </a:txBody>
                  <a:tcPr marL="91438" marR="91438" marT="45671" marB="45671">
                    <a:lnL w="12700" cap="flat" cmpd="sng" algn="ctr">
                      <a:solidFill>
                        <a:srgbClr val="30A110"/>
                      </a:solidFill>
                      <a:prstDash val="solid"/>
                      <a:round/>
                      <a:headEnd type="none" w="med" len="med"/>
                      <a:tailEnd type="none" w="med" len="med"/>
                    </a:lnL>
                    <a:lnR w="12700" cap="flat" cmpd="sng" algn="ctr">
                      <a:solidFill>
                        <a:srgbClr val="309A10"/>
                      </a:solidFill>
                      <a:prstDash val="solid"/>
                      <a:round/>
                      <a:headEnd type="none" w="med" len="med"/>
                      <a:tailEnd type="none" w="med" len="med"/>
                    </a:lnR>
                    <a:lnT w="12700" cap="flat" cmpd="sng" algn="ctr">
                      <a:solidFill>
                        <a:srgbClr val="40B8E4"/>
                      </a:solidFill>
                      <a:prstDash val="solid"/>
                      <a:round/>
                      <a:headEnd type="none" w="med" len="med"/>
                      <a:tailEnd type="none" w="med" len="med"/>
                    </a:lnT>
                    <a:lnB w="12700" cap="flat" cmpd="sng" algn="ctr">
                      <a:solidFill>
                        <a:srgbClr val="50A110"/>
                      </a:solidFill>
                      <a:prstDash val="solid"/>
                      <a:round/>
                      <a:headEnd type="none" w="med" len="med"/>
                      <a:tailEnd type="none" w="med" len="med"/>
                    </a:lnB>
                    <a:solidFill>
                      <a:srgbClr val="FFFFFF"/>
                    </a:solidFill>
                  </a:tcPr>
                </a:tc>
                <a:tc>
                  <a:txBody>
                    <a:bodyPr/>
                    <a:lstStyle/>
                    <a:p>
                      <a:r>
                        <a:rPr lang="en-US" sz="1300" dirty="0">
                          <a:effectLst/>
                        </a:rPr>
                        <a:t>Working group</a:t>
                      </a:r>
                    </a:p>
                  </a:txBody>
                  <a:tcPr marL="91438" marR="91438" marT="45671" marB="45671">
                    <a:lnL w="12700" cap="flat" cmpd="sng" algn="ctr">
                      <a:solidFill>
                        <a:srgbClr val="309A10"/>
                      </a:solidFill>
                      <a:prstDash val="solid"/>
                      <a:round/>
                      <a:headEnd type="none" w="med" len="med"/>
                      <a:tailEnd type="none" w="med" len="med"/>
                    </a:lnL>
                    <a:lnR w="12700" cap="flat" cmpd="sng" algn="ctr">
                      <a:solidFill>
                        <a:srgbClr val="109D10"/>
                      </a:solidFill>
                      <a:prstDash val="solid"/>
                      <a:round/>
                      <a:headEnd type="none" w="med" len="med"/>
                      <a:tailEnd type="none" w="med" len="med"/>
                    </a:lnR>
                    <a:lnT w="12700" cap="flat" cmpd="sng" algn="ctr">
                      <a:solidFill>
                        <a:srgbClr val="50C0E4"/>
                      </a:solidFill>
                      <a:prstDash val="solid"/>
                      <a:round/>
                      <a:headEnd type="none" w="med" len="med"/>
                      <a:tailEnd type="none" w="med" len="med"/>
                    </a:lnT>
                    <a:lnB w="12700" cap="flat" cmpd="sng" algn="ctr">
                      <a:solidFill>
                        <a:srgbClr val="30A11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4311F952-9886-A223-8AA6-68D89F8AC853}"/>
              </a:ext>
            </a:extLst>
          </p:cNvPr>
          <p:cNvSpPr>
            <a:spLocks noGrp="1"/>
          </p:cNvSpPr>
          <p:nvPr>
            <p:ph type="title"/>
          </p:nvPr>
        </p:nvSpPr>
        <p:spPr>
          <a:xfrm>
            <a:off x="2020888" y="100013"/>
            <a:ext cx="7123112" cy="501650"/>
          </a:xfrm>
        </p:spPr>
        <p:txBody>
          <a:bodyPr rtlCol="0">
            <a:noAutofit/>
          </a:bodyPr>
          <a:lstStyle/>
          <a:p>
            <a:pPr algn="ctr" eaLnBrk="1" fontAlgn="auto" hangingPunct="1">
              <a:spcAft>
                <a:spcPts val="0"/>
              </a:spcAft>
              <a:defRPr/>
            </a:pPr>
            <a:r>
              <a:rPr lang="en-US" sz="2550" dirty="0"/>
              <a:t>ISO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028B7295-2442-EA2A-6A7D-E76A230D6681}"/>
              </a:ext>
            </a:extLst>
          </p:cNvPr>
          <p:cNvSpPr txBox="1">
            <a:spLocks noChangeArrowheads="1"/>
          </p:cNvSpPr>
          <p:nvPr/>
        </p:nvSpPr>
        <p:spPr bwMode="auto">
          <a:xfrm>
            <a:off x="4008438" y="4832350"/>
            <a:ext cx="534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CB6C622-D72D-416A-B35E-2F3C29D5E293}" type="slidenum">
              <a:rPr lang="en-US" altLang="en-US" sz="1800">
                <a:solidFill>
                  <a:srgbClr val="0066A1"/>
                </a:solidFill>
                <a:latin typeface="Calibri" panose="020F0502020204030204" pitchFamily="34" charset="0"/>
              </a:rPr>
              <a:pPr eaLnBrk="1" hangingPunct="1"/>
              <a:t>9</a:t>
            </a:fld>
            <a:endParaRPr lang="en-US" altLang="en-US" sz="1800">
              <a:solidFill>
                <a:srgbClr val="0066A1"/>
              </a:solidFill>
              <a:latin typeface="Calibri" panose="020F0502020204030204" pitchFamily="34" charset="0"/>
            </a:endParaRPr>
          </a:p>
        </p:txBody>
      </p:sp>
      <p:sp>
        <p:nvSpPr>
          <p:cNvPr id="34819" name="TextBox 7">
            <a:extLst>
              <a:ext uri="{FF2B5EF4-FFF2-40B4-BE49-F238E27FC236}">
                <a16:creationId xmlns:a16="http://schemas.microsoft.com/office/drawing/2014/main" id="{B4AF5C72-4B0C-F0B0-8028-DC228D89D0B9}"/>
              </a:ext>
            </a:extLst>
          </p:cNvPr>
          <p:cNvSpPr txBox="1">
            <a:spLocks noChangeArrowheads="1"/>
          </p:cNvSpPr>
          <p:nvPr/>
        </p:nvSpPr>
        <p:spPr bwMode="auto">
          <a:xfrm>
            <a:off x="5200650" y="1231900"/>
            <a:ext cx="3943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000">
                <a:solidFill>
                  <a:srgbClr val="000000"/>
                </a:solidFill>
                <a:latin typeface="Calibri" panose="020F0502020204030204" pitchFamily="34" charset="0"/>
                <a:cs typeface="Calibri" panose="020F0502020204030204" pitchFamily="34" charset="0"/>
              </a:rPr>
              <a:t>ISO/IEC TR 30172 ED1:</a:t>
            </a:r>
          </a:p>
          <a:p>
            <a:r>
              <a:rPr lang="en-US" altLang="en-US" sz="2000">
                <a:solidFill>
                  <a:srgbClr val="000000"/>
                </a:solidFill>
                <a:latin typeface="Calibri" panose="020F0502020204030204" pitchFamily="34" charset="0"/>
                <a:cs typeface="Calibri" panose="020F0502020204030204" pitchFamily="34" charset="0"/>
              </a:rPr>
              <a:t>Digital Twin - Use cases [4]</a:t>
            </a:r>
          </a:p>
        </p:txBody>
      </p:sp>
      <p:pic>
        <p:nvPicPr>
          <p:cNvPr id="34820" name="Picture 11">
            <a:extLst>
              <a:ext uri="{FF2B5EF4-FFF2-40B4-BE49-F238E27FC236}">
                <a16:creationId xmlns:a16="http://schemas.microsoft.com/office/drawing/2014/main" id="{C1703884-4B36-A9EC-C84D-229C3C29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3838"/>
            <a:ext cx="28352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7">
            <a:extLst>
              <a:ext uri="{FF2B5EF4-FFF2-40B4-BE49-F238E27FC236}">
                <a16:creationId xmlns:a16="http://schemas.microsoft.com/office/drawing/2014/main" id="{0FC14598-67C1-8AD6-DEA6-0B48F6CE3029}"/>
              </a:ext>
            </a:extLst>
          </p:cNvPr>
          <p:cNvSpPr txBox="1">
            <a:spLocks noChangeArrowheads="1"/>
          </p:cNvSpPr>
          <p:nvPr/>
        </p:nvSpPr>
        <p:spPr bwMode="auto">
          <a:xfrm>
            <a:off x="5200650" y="2036763"/>
            <a:ext cx="3943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000">
                <a:solidFill>
                  <a:srgbClr val="000000"/>
                </a:solidFill>
                <a:latin typeface="Calibri" panose="020F0502020204030204" pitchFamily="34" charset="0"/>
                <a:cs typeface="Calibri" panose="020F0502020204030204" pitchFamily="34" charset="0"/>
              </a:rPr>
              <a:t>ISO/IEC 30173 ED1:</a:t>
            </a:r>
          </a:p>
          <a:p>
            <a:r>
              <a:rPr lang="en-US" altLang="en-US" sz="2000">
                <a:solidFill>
                  <a:srgbClr val="000000"/>
                </a:solidFill>
                <a:latin typeface="Calibri" panose="020F0502020204030204" pitchFamily="34" charset="0"/>
                <a:cs typeface="Calibri" panose="020F0502020204030204" pitchFamily="34" charset="0"/>
              </a:rPr>
              <a:t>Digital Twin - Concepts and terminology [5]</a:t>
            </a:r>
          </a:p>
        </p:txBody>
      </p:sp>
      <p:sp>
        <p:nvSpPr>
          <p:cNvPr id="3" name="TextBox 2">
            <a:hlinkClick r:id="rId4"/>
            <a:extLst>
              <a:ext uri="{FF2B5EF4-FFF2-40B4-BE49-F238E27FC236}">
                <a16:creationId xmlns:a16="http://schemas.microsoft.com/office/drawing/2014/main" id="{054CA6E5-B0DA-C8D2-28AC-206CFBD794BC}"/>
              </a:ext>
            </a:extLst>
          </p:cNvPr>
          <p:cNvSpPr txBox="1"/>
          <p:nvPr/>
        </p:nvSpPr>
        <p:spPr>
          <a:xfrm>
            <a:off x="3507368" y="545212"/>
            <a:ext cx="5293151" cy="461665"/>
          </a:xfrm>
          <a:prstGeom prst="rect">
            <a:avLst/>
          </a:prstGeom>
          <a:noFill/>
        </p:spPr>
        <p:txBody>
          <a:bodyPr>
            <a:spAutoFit/>
          </a:bodyPr>
          <a:lstStyle/>
          <a:p>
            <a:pPr>
              <a:defRPr/>
            </a:pPr>
            <a:r>
              <a:rPr lang="en-US" dirty="0">
                <a:solidFill>
                  <a:srgbClr val="212529"/>
                </a:solidFill>
                <a:highlight>
                  <a:srgbClr val="E4E2E1"/>
                </a:highlight>
                <a:latin typeface="Inter var ISO"/>
              </a:rPr>
              <a:t>Digital twin: Concepts and terminology</a:t>
            </a:r>
          </a:p>
        </p:txBody>
      </p:sp>
      <p:sp>
        <p:nvSpPr>
          <p:cNvPr id="5" name="TextBox 4">
            <a:extLst>
              <a:ext uri="{FF2B5EF4-FFF2-40B4-BE49-F238E27FC236}">
                <a16:creationId xmlns:a16="http://schemas.microsoft.com/office/drawing/2014/main" id="{B4B5F31D-5F15-927B-8482-E048EAF9A031}"/>
              </a:ext>
            </a:extLst>
          </p:cNvPr>
          <p:cNvSpPr txBox="1"/>
          <p:nvPr/>
        </p:nvSpPr>
        <p:spPr>
          <a:xfrm>
            <a:off x="185737" y="1095134"/>
            <a:ext cx="4829323" cy="2031325"/>
          </a:xfrm>
          <a:prstGeom prst="rect">
            <a:avLst/>
          </a:prstGeom>
          <a:noFill/>
        </p:spPr>
        <p:txBody>
          <a:bodyPr>
            <a:spAutoFit/>
          </a:bodyPr>
          <a:lstStyle/>
          <a:p>
            <a:pPr algn="just">
              <a:defRPr/>
            </a:pP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This document establishes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terminology</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for digital twin (</a:t>
            </a:r>
            <a:r>
              <a:rPr lang="en-US" sz="1800" b="1" dirty="0" err="1">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DTw</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and describes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concepts in the field</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of digital twin, including the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terms and definitions</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of digital twin,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concepts</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of digital twin (e.g. digital twin system context,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life cycle process </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for digital twin, types of digital twin),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functional view</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of digital twin, and digital twin stakeholders.</a:t>
            </a: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8F5F7F-AA71-8DCB-98AB-C45857F894CA}"/>
              </a:ext>
            </a:extLst>
          </p:cNvPr>
          <p:cNvSpPr txBox="1"/>
          <p:nvPr/>
        </p:nvSpPr>
        <p:spPr>
          <a:xfrm>
            <a:off x="185737" y="3095062"/>
            <a:ext cx="4829323" cy="2031325"/>
          </a:xfrm>
          <a:prstGeom prst="rect">
            <a:avLst/>
          </a:prstGeom>
          <a:noFill/>
        </p:spPr>
        <p:txBody>
          <a:bodyPr>
            <a:spAutoFit/>
          </a:bodyPr>
          <a:lstStyle/>
          <a:p>
            <a:pPr algn="just">
              <a:defRPr/>
            </a:pP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This document can be used in the </a:t>
            </a:r>
            <a:r>
              <a:rPr lang="en-US" sz="1800" b="1"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development of other standards</a:t>
            </a:r>
            <a:r>
              <a:rPr lang="en-US" sz="1800" dirty="0">
                <a:solidFill>
                  <a:srgbClr val="212529"/>
                </a:solidFill>
                <a:highlight>
                  <a:srgbClr val="F4F3F3"/>
                </a:highlight>
                <a:latin typeface="Calibri" panose="020F0502020204030204" pitchFamily="34" charset="0"/>
                <a:ea typeface="Calibri" panose="020F0502020204030204" pitchFamily="34" charset="0"/>
                <a:cs typeface="Calibri" panose="020F0502020204030204" pitchFamily="34" charset="0"/>
              </a:rPr>
              <a:t> and in support of communications among diverse, interested parties or stakeholders. This document is applicable to all types of organizations (e.g. commercial enterprises, government agencies, not-for-profit organizations).</a:t>
            </a: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2F83ADE-C9E5-1F5D-27C8-9D4208E8F356}"/>
              </a:ext>
            </a:extLst>
          </p:cNvPr>
          <p:cNvSpPr>
            <a:spLocks noGrp="1"/>
          </p:cNvSpPr>
          <p:nvPr>
            <p:ph type="title"/>
          </p:nvPr>
        </p:nvSpPr>
        <p:spPr>
          <a:xfrm>
            <a:off x="2947988" y="11113"/>
            <a:ext cx="5130800" cy="461962"/>
          </a:xfrm>
        </p:spPr>
        <p:txBody>
          <a:bodyPr rtlCol="0">
            <a:noAutofit/>
          </a:bodyPr>
          <a:lstStyle/>
          <a:p>
            <a:pPr algn="ctr" eaLnBrk="1" fontAlgn="auto" hangingPunct="1">
              <a:spcAft>
                <a:spcPts val="0"/>
              </a:spcAft>
              <a:defRPr/>
            </a:pPr>
            <a:r>
              <a:rPr lang="en-US" sz="2550" dirty="0"/>
              <a:t>IEC ISO/IEC 30172 &amp; 30173:2023</a:t>
            </a:r>
          </a:p>
        </p:txBody>
      </p:sp>
    </p:spTree>
  </p:cSld>
  <p:clrMapOvr>
    <a:masterClrMapping/>
  </p:clrMapOvr>
</p:sld>
</file>

<file path=ppt/theme/theme1.xml><?xml version="1.0" encoding="utf-8"?>
<a:theme xmlns:a="http://schemas.openxmlformats.org/drawingml/2006/main" name="ISA">
  <a:themeElements>
    <a:clrScheme name="ISA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A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ISA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A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A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A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A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A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A_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A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A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A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A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A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SA" id="{CA70A77E-17EE-42AF-8F88-1B34B8FFC155}" vid="{11E319EB-F16C-453E-852F-0AA8C8D90E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ISA</Template>
  <TotalTime>1953</TotalTime>
  <Words>14487</Words>
  <Application>Microsoft Office PowerPoint</Application>
  <PresentationFormat>On-screen Show (16:9)</PresentationFormat>
  <Paragraphs>990</Paragraphs>
  <Slides>72</Slides>
  <Notes>59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4" baseType="lpstr">
      <vt:lpstr>Times</vt:lpstr>
      <vt:lpstr>Arial</vt:lpstr>
      <vt:lpstr>Calibri</vt:lpstr>
      <vt:lpstr>MS PGothic</vt:lpstr>
      <vt:lpstr>LucidaGrande</vt:lpstr>
      <vt:lpstr>Wingdings</vt:lpstr>
      <vt:lpstr>Symbol</vt:lpstr>
      <vt:lpstr>Times New Roman</vt:lpstr>
      <vt:lpstr>Brush Script MT</vt:lpstr>
      <vt:lpstr>Calibri Light</vt:lpstr>
      <vt:lpstr>ISA</vt:lpstr>
      <vt:lpstr>PBrush</vt:lpstr>
      <vt:lpstr>The Autonomous Mill: Utilizing Digital Twins to Optimize the Pulp &amp; Paper Mill of the Future</vt:lpstr>
      <vt:lpstr>Brad S. Carlberg, P.E. (Control Systems)</vt:lpstr>
      <vt:lpstr>Lessons learned:</vt:lpstr>
      <vt:lpstr>I. INTRODUCTION</vt:lpstr>
      <vt:lpstr>Our Definition of The Autonomous Mill </vt:lpstr>
      <vt:lpstr>Our Definition:</vt:lpstr>
      <vt:lpstr>II. STANDARDS</vt:lpstr>
      <vt:lpstr>ISO</vt:lpstr>
      <vt:lpstr>IEC ISO/IEC 30172 &amp; 30173:2023</vt:lpstr>
      <vt:lpstr>NAMUR</vt:lpstr>
      <vt:lpstr>DIGITAL TWIN CONSORTIUM</vt:lpstr>
      <vt:lpstr>III. DEFINITION OF THE DIGITAL TWIN</vt:lpstr>
      <vt:lpstr>Digital Twin</vt:lpstr>
      <vt:lpstr>Model Predictive Control (MPC)</vt:lpstr>
      <vt:lpstr>The Virtual mill</vt:lpstr>
      <vt:lpstr>A Digital Twin consists of several key elements and features:</vt:lpstr>
      <vt:lpstr>Digital Twins: summarized in three categories</vt:lpstr>
      <vt:lpstr>IV. CREATING DYNAMIC PROCESS MODELS</vt:lpstr>
      <vt:lpstr>CREATING DYNAMIC PROCESS MODELS</vt:lpstr>
      <vt:lpstr>The Operator Workstation</vt:lpstr>
      <vt:lpstr>DEVELOPMENT OF THE PROCESS MODELS</vt:lpstr>
      <vt:lpstr>DEVELOPMENT OF THE PROCESS MODELS – STEP 1</vt:lpstr>
      <vt:lpstr>PowerPoint Presentation</vt:lpstr>
      <vt:lpstr>DEVELOPMENT OF THE PROCESS MODELS – STEP 3</vt:lpstr>
      <vt:lpstr>DATA REQUIRED FOR THE MODEL BUILDING</vt:lpstr>
      <vt:lpstr>NEXT STEPS</vt:lpstr>
      <vt:lpstr>ADVANTAGES OF MPC</vt:lpstr>
      <vt:lpstr>MPC Controller Operation Principle</vt:lpstr>
      <vt:lpstr>MPC Implementation for Interactive Processes</vt:lpstr>
      <vt:lpstr>V. OPTIMIZATION OPPORTUNITIES IN THE PULP AND PAPER MILL </vt:lpstr>
      <vt:lpstr>OPTIMIZATION OPPORTUNITIES IN THE PULP AND PAPER MILL </vt:lpstr>
      <vt:lpstr>PULP &amp; PAPER PROCESS OVERVIEW</vt:lpstr>
      <vt:lpstr>The Typical Pulp &amp; Paper Mill</vt:lpstr>
      <vt:lpstr>OPTIMIZATION OPPORTUNITIES IN THE PULP &amp; PAPER MILL`</vt:lpstr>
      <vt:lpstr>Recovery Boiler Automation </vt:lpstr>
      <vt:lpstr> Recovery Boiler DCS Operator Graphic</vt:lpstr>
      <vt:lpstr>Powerhouse mill Master Control</vt:lpstr>
      <vt:lpstr>Recovery Boiler Sootblowing</vt:lpstr>
      <vt:lpstr>Recovery Boiler Rotary Sootblower </vt:lpstr>
      <vt:lpstr>Black Liquor Evaporators </vt:lpstr>
      <vt:lpstr>Multiple Effect Evaporator Process </vt:lpstr>
      <vt:lpstr>Multiple Effect Evaporator DCS Operator Graphic [25]</vt:lpstr>
      <vt:lpstr>Multiple Effect Evaporator DCS Operator Graphic [25]</vt:lpstr>
      <vt:lpstr>Recausticizing – traditional control</vt:lpstr>
      <vt:lpstr>Recausticizing – new sensors</vt:lpstr>
      <vt:lpstr>Slaker &amp; Causticizers DCS Operator Graphic </vt:lpstr>
      <vt:lpstr>Batch &amp; Continuous Digesters</vt:lpstr>
      <vt:lpstr>Continuous Digester DCS Operator Graphic [25]</vt:lpstr>
      <vt:lpstr>Continuous Digester Advanced Control Summary &amp; Grade Change </vt:lpstr>
      <vt:lpstr>Batch Digester Overview &amp; House Scheduler </vt:lpstr>
      <vt:lpstr>Brown Stock Washer Overview</vt:lpstr>
      <vt:lpstr>Bleaching</vt:lpstr>
      <vt:lpstr>Impact of throughput – Bleach Tower Example</vt:lpstr>
      <vt:lpstr>Elements of Advanced Control &amp; EOP Control  </vt:lpstr>
      <vt:lpstr>Lime Kiln</vt:lpstr>
      <vt:lpstr>Lime Kiln Process P&amp;ID [25]</vt:lpstr>
      <vt:lpstr>Lime Kiln MPC [25]</vt:lpstr>
      <vt:lpstr>Lime Kiln DCS Operator Graphic, Advanced Control Summary, &amp; Production Rate Control</vt:lpstr>
      <vt:lpstr>Chemi-Thermo-Mechanical-Pulp (CTMP) </vt:lpstr>
      <vt:lpstr>PULP STOCK PREPARATION, CLEANING, REFINING, AND BLENDING</vt:lpstr>
      <vt:lpstr>Paper Papermaking, Pressing and Drying Sections of the Paper Mill</vt:lpstr>
      <vt:lpstr>Paper Machine Dryers</vt:lpstr>
      <vt:lpstr>PRODUCTION RATE CONTROL: MPC &amp; Model Identifier [31]</vt:lpstr>
      <vt:lpstr>CONCLUSIONS</vt:lpstr>
      <vt:lpstr>ACKNOWLEDGEMENTS</vt:lpstr>
      <vt:lpstr>QUESTIONS ?</vt:lpstr>
      <vt:lpstr>REFERENCES</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carlberg</dc:creator>
  <cp:lastModifiedBy>Brad Carlberg</cp:lastModifiedBy>
  <cp:revision>344</cp:revision>
  <dcterms:created xsi:type="dcterms:W3CDTF">2021-03-25T19:49:13Z</dcterms:created>
  <dcterms:modified xsi:type="dcterms:W3CDTF">2024-05-28T17:05:10Z</dcterms:modified>
</cp:coreProperties>
</file>